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38" autoAdjust="0"/>
    <p:restoredTop sz="94694"/>
  </p:normalViewPr>
  <p:slideViewPr>
    <p:cSldViewPr>
      <p:cViewPr>
        <p:scale>
          <a:sx n="87" d="100"/>
          <a:sy n="87" d="100"/>
        </p:scale>
        <p:origin x="1794" y="-10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12/22/2021</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www.axxessnetworks.com/"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0685" y="9636797"/>
            <a:ext cx="3202305" cy="421640"/>
          </a:xfrm>
          <a:custGeom>
            <a:avLst/>
            <a:gdLst/>
            <a:ahLst/>
            <a:cxnLst/>
            <a:rect l="l" t="t" r="r" b="b"/>
            <a:pathLst>
              <a:path w="3202304" h="421640">
                <a:moveTo>
                  <a:pt x="3201720" y="0"/>
                </a:moveTo>
                <a:lnTo>
                  <a:pt x="0" y="421601"/>
                </a:lnTo>
                <a:lnTo>
                  <a:pt x="3201720" y="421601"/>
                </a:lnTo>
                <a:lnTo>
                  <a:pt x="3201720" y="0"/>
                </a:lnTo>
                <a:close/>
              </a:path>
            </a:pathLst>
          </a:custGeom>
          <a:solidFill>
            <a:srgbClr val="004B89"/>
          </a:solidFill>
        </p:spPr>
        <p:txBody>
          <a:bodyPr wrap="square" lIns="0" tIns="0" rIns="0" bIns="0" rtlCol="0"/>
          <a:lstStyle/>
          <a:p>
            <a:endParaRPr/>
          </a:p>
        </p:txBody>
      </p:sp>
      <p:grpSp>
        <p:nvGrpSpPr>
          <p:cNvPr id="3" name="object 3"/>
          <p:cNvGrpSpPr/>
          <p:nvPr/>
        </p:nvGrpSpPr>
        <p:grpSpPr>
          <a:xfrm>
            <a:off x="0" y="419605"/>
            <a:ext cx="7772400" cy="8108765"/>
            <a:chOff x="0" y="419605"/>
            <a:chExt cx="7772400" cy="8108765"/>
          </a:xfrm>
        </p:grpSpPr>
        <p:sp>
          <p:nvSpPr>
            <p:cNvPr id="4" name="object 4"/>
            <p:cNvSpPr/>
            <p:nvPr/>
          </p:nvSpPr>
          <p:spPr>
            <a:xfrm>
              <a:off x="0" y="5399090"/>
              <a:ext cx="7772400" cy="3129280"/>
            </a:xfrm>
            <a:custGeom>
              <a:avLst/>
              <a:gdLst/>
              <a:ahLst/>
              <a:cxnLst/>
              <a:rect l="l" t="t" r="r" b="b"/>
              <a:pathLst>
                <a:path w="7772400" h="3129279">
                  <a:moveTo>
                    <a:pt x="0" y="0"/>
                  </a:moveTo>
                  <a:lnTo>
                    <a:pt x="0" y="2105367"/>
                  </a:lnTo>
                  <a:lnTo>
                    <a:pt x="7772400" y="3128822"/>
                  </a:lnTo>
                  <a:lnTo>
                    <a:pt x="7772400" y="1023454"/>
                  </a:lnTo>
                  <a:lnTo>
                    <a:pt x="0" y="0"/>
                  </a:lnTo>
                  <a:close/>
                </a:path>
              </a:pathLst>
            </a:custGeom>
            <a:solidFill>
              <a:srgbClr val="1B68AE"/>
            </a:solidFill>
          </p:spPr>
          <p:txBody>
            <a:bodyPr wrap="square" lIns="0" tIns="0" rIns="0" bIns="0" rtlCol="0"/>
            <a:lstStyle/>
            <a:p>
              <a:endParaRPr/>
            </a:p>
          </p:txBody>
        </p:sp>
        <p:pic>
          <p:nvPicPr>
            <p:cNvPr id="5" name="object 5"/>
            <p:cNvPicPr/>
            <p:nvPr/>
          </p:nvPicPr>
          <p:blipFill>
            <a:blip r:embed="rId2" cstate="print"/>
            <a:stretch>
              <a:fillRect/>
            </a:stretch>
          </p:blipFill>
          <p:spPr>
            <a:xfrm>
              <a:off x="0" y="419605"/>
              <a:ext cx="7772400" cy="5159314"/>
            </a:xfrm>
            <a:prstGeom prst="rect">
              <a:avLst/>
            </a:prstGeom>
          </p:spPr>
        </p:pic>
        <p:sp>
          <p:nvSpPr>
            <p:cNvPr id="6" name="object 6"/>
            <p:cNvSpPr/>
            <p:nvPr/>
          </p:nvSpPr>
          <p:spPr>
            <a:xfrm>
              <a:off x="3886198" y="3644232"/>
              <a:ext cx="3886200" cy="1924685"/>
            </a:xfrm>
            <a:custGeom>
              <a:avLst/>
              <a:gdLst/>
              <a:ahLst/>
              <a:cxnLst/>
              <a:rect l="l" t="t" r="r" b="b"/>
              <a:pathLst>
                <a:path w="3886200" h="1924685">
                  <a:moveTo>
                    <a:pt x="3886200" y="0"/>
                  </a:moveTo>
                  <a:lnTo>
                    <a:pt x="0" y="511733"/>
                  </a:lnTo>
                  <a:lnTo>
                    <a:pt x="0" y="1924100"/>
                  </a:lnTo>
                  <a:lnTo>
                    <a:pt x="3886200" y="1412366"/>
                  </a:lnTo>
                  <a:lnTo>
                    <a:pt x="3886200" y="0"/>
                  </a:lnTo>
                  <a:close/>
                </a:path>
              </a:pathLst>
            </a:custGeom>
            <a:solidFill>
              <a:srgbClr val="005DA8"/>
            </a:solidFill>
          </p:spPr>
          <p:txBody>
            <a:bodyPr wrap="square" lIns="0" tIns="0" rIns="0" bIns="0" rtlCol="0"/>
            <a:lstStyle/>
            <a:p>
              <a:endParaRPr/>
            </a:p>
          </p:txBody>
        </p:sp>
        <p:sp>
          <p:nvSpPr>
            <p:cNvPr id="7" name="object 7"/>
            <p:cNvSpPr/>
            <p:nvPr/>
          </p:nvSpPr>
          <p:spPr>
            <a:xfrm>
              <a:off x="0" y="4573083"/>
              <a:ext cx="5325110" cy="1312545"/>
            </a:xfrm>
            <a:custGeom>
              <a:avLst/>
              <a:gdLst/>
              <a:ahLst/>
              <a:cxnLst/>
              <a:rect l="l" t="t" r="r" b="b"/>
              <a:pathLst>
                <a:path w="5325110" h="1312545">
                  <a:moveTo>
                    <a:pt x="5324576" y="0"/>
                  </a:moveTo>
                  <a:lnTo>
                    <a:pt x="0" y="701141"/>
                  </a:lnTo>
                  <a:lnTo>
                    <a:pt x="0" y="1312214"/>
                  </a:lnTo>
                  <a:lnTo>
                    <a:pt x="5324576" y="611085"/>
                  </a:lnTo>
                  <a:lnTo>
                    <a:pt x="5324576" y="0"/>
                  </a:lnTo>
                  <a:close/>
                </a:path>
              </a:pathLst>
            </a:custGeom>
            <a:solidFill>
              <a:srgbClr val="1B68AE"/>
            </a:solidFill>
          </p:spPr>
          <p:txBody>
            <a:bodyPr wrap="square" lIns="0" tIns="0" rIns="0" bIns="0" rtlCol="0"/>
            <a:lstStyle/>
            <a:p>
              <a:endParaRPr/>
            </a:p>
          </p:txBody>
        </p:sp>
        <p:sp>
          <p:nvSpPr>
            <p:cNvPr id="8" name="object 8"/>
            <p:cNvSpPr/>
            <p:nvPr/>
          </p:nvSpPr>
          <p:spPr>
            <a:xfrm>
              <a:off x="0" y="4675153"/>
              <a:ext cx="7772400" cy="3848735"/>
            </a:xfrm>
            <a:custGeom>
              <a:avLst/>
              <a:gdLst/>
              <a:ahLst/>
              <a:cxnLst/>
              <a:rect l="l" t="t" r="r" b="b"/>
              <a:pathLst>
                <a:path w="7772400" h="3848734">
                  <a:moveTo>
                    <a:pt x="7772400" y="0"/>
                  </a:moveTo>
                  <a:lnTo>
                    <a:pt x="0" y="1023467"/>
                  </a:lnTo>
                  <a:lnTo>
                    <a:pt x="0" y="3848214"/>
                  </a:lnTo>
                  <a:lnTo>
                    <a:pt x="7772400" y="2824746"/>
                  </a:lnTo>
                  <a:lnTo>
                    <a:pt x="7772400" y="0"/>
                  </a:lnTo>
                  <a:close/>
                </a:path>
              </a:pathLst>
            </a:custGeom>
            <a:solidFill>
              <a:srgbClr val="004B89"/>
            </a:solidFill>
          </p:spPr>
          <p:txBody>
            <a:bodyPr wrap="square" lIns="0" tIns="0" rIns="0" bIns="0" rtlCol="0"/>
            <a:lstStyle/>
            <a:p>
              <a:endParaRPr/>
            </a:p>
          </p:txBody>
        </p:sp>
      </p:grpSp>
      <p:sp>
        <p:nvSpPr>
          <p:cNvPr id="9" name="object 9"/>
          <p:cNvSpPr txBox="1"/>
          <p:nvPr/>
        </p:nvSpPr>
        <p:spPr>
          <a:xfrm>
            <a:off x="633536" y="8557013"/>
            <a:ext cx="2967355" cy="949940"/>
          </a:xfrm>
          <a:prstGeom prst="rect">
            <a:avLst/>
          </a:prstGeom>
        </p:spPr>
        <p:txBody>
          <a:bodyPr vert="horz" wrap="square" lIns="0" tIns="75565" rIns="0" bIns="0" rtlCol="0">
            <a:spAutoFit/>
          </a:bodyPr>
          <a:lstStyle/>
          <a:p>
            <a:pPr marL="12700" algn="just">
              <a:lnSpc>
                <a:spcPct val="100000"/>
              </a:lnSpc>
              <a:spcBef>
                <a:spcPts val="595"/>
              </a:spcBef>
            </a:pPr>
            <a:r>
              <a:rPr lang="en-US" sz="1600" b="1" spc="145" dirty="0" err="1">
                <a:solidFill>
                  <a:srgbClr val="004B89"/>
                </a:solidFill>
                <a:latin typeface="Montserrat"/>
                <a:cs typeface="Montserrat"/>
              </a:rPr>
              <a:t>Axx</a:t>
            </a:r>
            <a:r>
              <a:rPr lang="en-US" sz="1600" b="1" spc="145" dirty="0">
                <a:solidFill>
                  <a:srgbClr val="004B89"/>
                </a:solidFill>
                <a:latin typeface="Montserrat"/>
                <a:cs typeface="Montserrat"/>
              </a:rPr>
              <a:t> Communicator</a:t>
            </a:r>
            <a:endParaRPr sz="1600" dirty="0">
              <a:latin typeface="Montserrat"/>
              <a:cs typeface="Montserrat"/>
            </a:endParaRPr>
          </a:p>
          <a:p>
            <a:pPr marL="12700" marR="5080" algn="just">
              <a:lnSpc>
                <a:spcPct val="110800"/>
              </a:lnSpc>
              <a:spcBef>
                <a:spcPts val="215"/>
              </a:spcBef>
            </a:pPr>
            <a:r>
              <a:rPr lang="en-US" sz="1200" spc="55" dirty="0">
                <a:solidFill>
                  <a:srgbClr val="3E3E3E"/>
                </a:solidFill>
                <a:latin typeface="Montserrat-Light"/>
                <a:cs typeface="Montserrat-Light"/>
              </a:rPr>
              <a:t>Seamless connectivity to over 300 integrations for CRM and Business System applications. </a:t>
            </a:r>
            <a:r>
              <a:rPr sz="1200" spc="45" dirty="0">
                <a:solidFill>
                  <a:srgbClr val="3E3E3E"/>
                </a:solidFill>
                <a:latin typeface="Montserrat-Light"/>
                <a:cs typeface="Montserrat-Light"/>
              </a:rPr>
              <a:t>.</a:t>
            </a:r>
            <a:endParaRPr sz="1200" dirty="0">
              <a:latin typeface="Montserrat-Light"/>
              <a:cs typeface="Montserrat-Light"/>
            </a:endParaRPr>
          </a:p>
        </p:txBody>
      </p:sp>
      <p:sp>
        <p:nvSpPr>
          <p:cNvPr id="10" name="object 10"/>
          <p:cNvSpPr txBox="1"/>
          <p:nvPr/>
        </p:nvSpPr>
        <p:spPr>
          <a:xfrm>
            <a:off x="4171892" y="8891219"/>
            <a:ext cx="2967355" cy="819583"/>
          </a:xfrm>
          <a:prstGeom prst="rect">
            <a:avLst/>
          </a:prstGeom>
        </p:spPr>
        <p:txBody>
          <a:bodyPr vert="horz" wrap="square" lIns="0" tIns="12700" rIns="0" bIns="0" rtlCol="0">
            <a:spAutoFit/>
          </a:bodyPr>
          <a:lstStyle/>
          <a:p>
            <a:pPr marL="12700" marR="5080" algn="just">
              <a:lnSpc>
                <a:spcPct val="110800"/>
              </a:lnSpc>
              <a:spcBef>
                <a:spcPts val="100"/>
              </a:spcBef>
            </a:pPr>
            <a:r>
              <a:rPr sz="1200" b="1" spc="65" dirty="0">
                <a:solidFill>
                  <a:srgbClr val="3E3E3E"/>
                </a:solidFill>
                <a:latin typeface="Montserrat-SemiBold"/>
                <a:cs typeface="Montserrat-SemiBold"/>
              </a:rPr>
              <a:t>More</a:t>
            </a:r>
            <a:r>
              <a:rPr sz="1200" b="1" spc="70" dirty="0">
                <a:solidFill>
                  <a:srgbClr val="3E3E3E"/>
                </a:solidFill>
                <a:latin typeface="Montserrat-SemiBold"/>
                <a:cs typeface="Montserrat-SemiBold"/>
              </a:rPr>
              <a:t> </a:t>
            </a:r>
            <a:r>
              <a:rPr sz="1200" b="1" spc="50" dirty="0">
                <a:solidFill>
                  <a:srgbClr val="3E3E3E"/>
                </a:solidFill>
                <a:latin typeface="Montserrat-SemiBold"/>
                <a:cs typeface="Montserrat-SemiBold"/>
              </a:rPr>
              <a:t>features</a:t>
            </a:r>
            <a:r>
              <a:rPr sz="1200" b="1" spc="55" dirty="0">
                <a:solidFill>
                  <a:srgbClr val="3E3E3E"/>
                </a:solidFill>
                <a:latin typeface="Montserrat-SemiBold"/>
                <a:cs typeface="Montserrat-SemiBold"/>
              </a:rPr>
              <a:t> </a:t>
            </a:r>
            <a:r>
              <a:rPr sz="1200" spc="50" dirty="0">
                <a:solidFill>
                  <a:srgbClr val="3E3E3E"/>
                </a:solidFill>
                <a:latin typeface="Montserrat-Light"/>
                <a:cs typeface="Montserrat-Light"/>
              </a:rPr>
              <a:t>at</a:t>
            </a:r>
            <a:r>
              <a:rPr sz="1200" spc="55" dirty="0">
                <a:solidFill>
                  <a:srgbClr val="3E3E3E"/>
                </a:solidFill>
                <a:latin typeface="Montserrat-Light"/>
                <a:cs typeface="Montserrat-Light"/>
              </a:rPr>
              <a:t> </a:t>
            </a:r>
            <a:r>
              <a:rPr sz="1200" spc="60" dirty="0">
                <a:solidFill>
                  <a:srgbClr val="3E3E3E"/>
                </a:solidFill>
                <a:latin typeface="Montserrat-Light"/>
                <a:cs typeface="Montserrat-Light"/>
              </a:rPr>
              <a:t>a</a:t>
            </a:r>
            <a:r>
              <a:rPr sz="1200" spc="65" dirty="0">
                <a:solidFill>
                  <a:srgbClr val="3E3E3E"/>
                </a:solidFill>
                <a:latin typeface="Montserrat-Light"/>
                <a:cs typeface="Montserrat-Light"/>
              </a:rPr>
              <a:t> </a:t>
            </a:r>
            <a:r>
              <a:rPr sz="1200" spc="55" dirty="0">
                <a:solidFill>
                  <a:srgbClr val="3E3E3E"/>
                </a:solidFill>
                <a:latin typeface="Montserrat-Light"/>
                <a:cs typeface="Montserrat-Light"/>
              </a:rPr>
              <a:t>low</a:t>
            </a:r>
            <a:r>
              <a:rPr sz="1200" spc="60" dirty="0">
                <a:solidFill>
                  <a:srgbClr val="3E3E3E"/>
                </a:solidFill>
                <a:latin typeface="Montserrat-Light"/>
                <a:cs typeface="Montserrat-Light"/>
              </a:rPr>
              <a:t> </a:t>
            </a:r>
            <a:r>
              <a:rPr sz="1200" spc="50" dirty="0">
                <a:solidFill>
                  <a:srgbClr val="3E3E3E"/>
                </a:solidFill>
                <a:latin typeface="Montserrat-Light"/>
                <a:cs typeface="Montserrat-Light"/>
              </a:rPr>
              <a:t>cost</a:t>
            </a:r>
            <a:r>
              <a:rPr sz="1200" spc="55" dirty="0">
                <a:solidFill>
                  <a:srgbClr val="3E3E3E"/>
                </a:solidFill>
                <a:latin typeface="Montserrat-Light"/>
                <a:cs typeface="Montserrat-Light"/>
              </a:rPr>
              <a:t> </a:t>
            </a:r>
            <a:r>
              <a:rPr sz="1200" spc="60" dirty="0">
                <a:solidFill>
                  <a:srgbClr val="3E3E3E"/>
                </a:solidFill>
                <a:latin typeface="Montserrat-Light"/>
                <a:cs typeface="Montserrat-Light"/>
              </a:rPr>
              <a:t>per </a:t>
            </a:r>
            <a:r>
              <a:rPr sz="1200" spc="65" dirty="0">
                <a:solidFill>
                  <a:srgbClr val="3E3E3E"/>
                </a:solidFill>
                <a:latin typeface="Montserrat-Light"/>
                <a:cs typeface="Montserrat-Light"/>
              </a:rPr>
              <a:t> </a:t>
            </a:r>
            <a:r>
              <a:rPr sz="1200" spc="45" dirty="0">
                <a:solidFill>
                  <a:srgbClr val="3E3E3E"/>
                </a:solidFill>
                <a:latin typeface="Montserrat-Light"/>
                <a:cs typeface="Montserrat-Light"/>
              </a:rPr>
              <a:t>user.</a:t>
            </a:r>
            <a:r>
              <a:rPr lang="en-US" sz="1200" spc="45" dirty="0">
                <a:solidFill>
                  <a:srgbClr val="3E3E3E"/>
                </a:solidFill>
                <a:latin typeface="Montserrat-Light"/>
                <a:cs typeface="Montserrat-Light"/>
              </a:rPr>
              <a:t> </a:t>
            </a:r>
            <a:r>
              <a:rPr lang="en-US" sz="1200" spc="50" dirty="0">
                <a:solidFill>
                  <a:srgbClr val="3E3E3E"/>
                </a:solidFill>
                <a:latin typeface="Montserrat-Light"/>
                <a:cs typeface="Montserrat-Light"/>
              </a:rPr>
              <a:t>CRM integration adds Click-to-Dial and Screen Pop to your Axxess Hosted-Voice Service.</a:t>
            </a:r>
            <a:endParaRPr sz="1200" dirty="0">
              <a:latin typeface="Montserrat-Light"/>
              <a:cs typeface="Montserrat-Light"/>
            </a:endParaRPr>
          </a:p>
        </p:txBody>
      </p:sp>
      <p:sp>
        <p:nvSpPr>
          <p:cNvPr id="11" name="object 11"/>
          <p:cNvSpPr txBox="1"/>
          <p:nvPr/>
        </p:nvSpPr>
        <p:spPr>
          <a:xfrm>
            <a:off x="351790" y="5317660"/>
            <a:ext cx="7086600" cy="875240"/>
          </a:xfrm>
          <a:prstGeom prst="rect">
            <a:avLst/>
          </a:prstGeom>
        </p:spPr>
        <p:txBody>
          <a:bodyPr vert="horz" wrap="square" lIns="0" tIns="13335" rIns="0" bIns="0" rtlCol="0">
            <a:spAutoFit/>
          </a:bodyPr>
          <a:lstStyle/>
          <a:p>
            <a:pPr marL="12700" algn="ctr">
              <a:lnSpc>
                <a:spcPct val="100000"/>
              </a:lnSpc>
              <a:spcBef>
                <a:spcPts val="105"/>
              </a:spcBef>
              <a:tabLst>
                <a:tab pos="2103120" algn="l"/>
              </a:tabLst>
            </a:pPr>
            <a:r>
              <a:rPr lang="en-US" sz="2800" b="1" spc="650" dirty="0">
                <a:solidFill>
                  <a:srgbClr val="FFFFFF"/>
                </a:solidFill>
                <a:latin typeface="Montserrat"/>
                <a:cs typeface="Montserrat"/>
              </a:rPr>
              <a:t>CRM systems and Business Application Integrations</a:t>
            </a:r>
            <a:endParaRPr sz="2800" dirty="0">
              <a:latin typeface="Montserrat"/>
              <a:cs typeface="Montserrat"/>
            </a:endParaRPr>
          </a:p>
        </p:txBody>
      </p:sp>
      <p:sp>
        <p:nvSpPr>
          <p:cNvPr id="12" name="object 12"/>
          <p:cNvSpPr txBox="1"/>
          <p:nvPr/>
        </p:nvSpPr>
        <p:spPr>
          <a:xfrm>
            <a:off x="969714" y="6719341"/>
            <a:ext cx="5833745" cy="1222129"/>
          </a:xfrm>
          <a:prstGeom prst="rect">
            <a:avLst/>
          </a:prstGeom>
        </p:spPr>
        <p:txBody>
          <a:bodyPr vert="horz" wrap="square" lIns="0" tIns="7620" rIns="0" bIns="0" rtlCol="0">
            <a:spAutoFit/>
          </a:bodyPr>
          <a:lstStyle/>
          <a:p>
            <a:pPr marL="12700" marR="5080" algn="just">
              <a:lnSpc>
                <a:spcPct val="102400"/>
              </a:lnSpc>
              <a:spcBef>
                <a:spcPts val="60"/>
              </a:spcBef>
            </a:pPr>
            <a:r>
              <a:rPr lang="en-US" sz="1300" spc="60" dirty="0">
                <a:solidFill>
                  <a:srgbClr val="FFFFFF"/>
                </a:solidFill>
                <a:latin typeface="Montserrat-Light"/>
                <a:cs typeface="Montserrat-Light"/>
              </a:rPr>
              <a:t>Unlock the full potential of </a:t>
            </a:r>
            <a:r>
              <a:rPr sz="1300" spc="60" dirty="0">
                <a:solidFill>
                  <a:srgbClr val="FFFFFF"/>
                </a:solidFill>
                <a:latin typeface="Montserrat-Light"/>
                <a:cs typeface="Montserrat-Light"/>
              </a:rPr>
              <a:t>Microsoft</a:t>
            </a:r>
            <a:r>
              <a:rPr sz="1300" spc="25" dirty="0">
                <a:solidFill>
                  <a:srgbClr val="FFFFFF"/>
                </a:solidFill>
                <a:latin typeface="Montserrat-Light"/>
                <a:cs typeface="Montserrat-Light"/>
              </a:rPr>
              <a:t> </a:t>
            </a:r>
            <a:r>
              <a:rPr lang="en-US" sz="1300" spc="25" dirty="0">
                <a:solidFill>
                  <a:srgbClr val="FFFFFF"/>
                </a:solidFill>
                <a:latin typeface="Montserrat-Light"/>
                <a:cs typeface="Montserrat-Light"/>
              </a:rPr>
              <a:t>Teams by using Axxess Networks for phone services. Direct Routing ensures the ability to leverage Axxess Networks preferred rates and unlocks the full potential of Teams. Axxess Networks delivers key Microsoft Teams UCaaS features and functionality which are unavailable in the native Teams environment. </a:t>
            </a:r>
            <a:endParaRPr sz="1300" dirty="0">
              <a:latin typeface="Montserrat-Light"/>
              <a:cs typeface="Montserrat-Light"/>
            </a:endParaRPr>
          </a:p>
        </p:txBody>
      </p:sp>
      <p:grpSp>
        <p:nvGrpSpPr>
          <p:cNvPr id="13" name="object 13"/>
          <p:cNvGrpSpPr/>
          <p:nvPr/>
        </p:nvGrpSpPr>
        <p:grpSpPr>
          <a:xfrm>
            <a:off x="0" y="0"/>
            <a:ext cx="7772400" cy="944244"/>
            <a:chOff x="68" y="0"/>
            <a:chExt cx="7772400" cy="944244"/>
          </a:xfrm>
        </p:grpSpPr>
        <p:sp>
          <p:nvSpPr>
            <p:cNvPr id="14" name="object 14"/>
            <p:cNvSpPr/>
            <p:nvPr/>
          </p:nvSpPr>
          <p:spPr>
            <a:xfrm>
              <a:off x="68" y="68"/>
              <a:ext cx="3895090" cy="942340"/>
            </a:xfrm>
            <a:custGeom>
              <a:avLst/>
              <a:gdLst/>
              <a:ahLst/>
              <a:cxnLst/>
              <a:rect l="l" t="t" r="r" b="b"/>
              <a:pathLst>
                <a:path w="3895090" h="942340">
                  <a:moveTo>
                    <a:pt x="3894836" y="0"/>
                  </a:moveTo>
                  <a:lnTo>
                    <a:pt x="0" y="0"/>
                  </a:lnTo>
                  <a:lnTo>
                    <a:pt x="0" y="429018"/>
                  </a:lnTo>
                  <a:lnTo>
                    <a:pt x="3894836" y="941844"/>
                  </a:lnTo>
                  <a:lnTo>
                    <a:pt x="3894836" y="0"/>
                  </a:lnTo>
                  <a:close/>
                </a:path>
              </a:pathLst>
            </a:custGeom>
            <a:solidFill>
              <a:srgbClr val="004B89"/>
            </a:solidFill>
          </p:spPr>
          <p:txBody>
            <a:bodyPr wrap="square" lIns="0" tIns="0" rIns="0" bIns="0" rtlCol="0"/>
            <a:lstStyle/>
            <a:p>
              <a:endParaRPr/>
            </a:p>
          </p:txBody>
        </p:sp>
        <p:sp>
          <p:nvSpPr>
            <p:cNvPr id="15" name="object 15"/>
            <p:cNvSpPr/>
            <p:nvPr/>
          </p:nvSpPr>
          <p:spPr>
            <a:xfrm>
              <a:off x="604406" y="0"/>
              <a:ext cx="7168515" cy="944244"/>
            </a:xfrm>
            <a:custGeom>
              <a:avLst/>
              <a:gdLst/>
              <a:ahLst/>
              <a:cxnLst/>
              <a:rect l="l" t="t" r="r" b="b"/>
              <a:pathLst>
                <a:path w="7168515" h="944244">
                  <a:moveTo>
                    <a:pt x="7167968" y="0"/>
                  </a:moveTo>
                  <a:lnTo>
                    <a:pt x="0" y="0"/>
                  </a:lnTo>
                  <a:lnTo>
                    <a:pt x="7167968" y="943876"/>
                  </a:lnTo>
                  <a:lnTo>
                    <a:pt x="7167968" y="0"/>
                  </a:lnTo>
                  <a:close/>
                </a:path>
              </a:pathLst>
            </a:custGeom>
            <a:solidFill>
              <a:srgbClr val="FFFFFF"/>
            </a:solidFill>
          </p:spPr>
          <p:txBody>
            <a:bodyPr wrap="square" lIns="0" tIns="0" rIns="0" bIns="0" rtlCol="0"/>
            <a:lstStyle/>
            <a:p>
              <a:endParaRPr/>
            </a:p>
          </p:txBody>
        </p:sp>
      </p:grpSp>
      <p:grpSp>
        <p:nvGrpSpPr>
          <p:cNvPr id="16" name="object 16"/>
          <p:cNvGrpSpPr/>
          <p:nvPr/>
        </p:nvGrpSpPr>
        <p:grpSpPr>
          <a:xfrm>
            <a:off x="3846728" y="8691391"/>
            <a:ext cx="25400" cy="1033780"/>
            <a:chOff x="3846728" y="8691391"/>
            <a:chExt cx="25400" cy="1033780"/>
          </a:xfrm>
        </p:grpSpPr>
        <p:sp>
          <p:nvSpPr>
            <p:cNvPr id="17" name="object 17"/>
            <p:cNvSpPr/>
            <p:nvPr/>
          </p:nvSpPr>
          <p:spPr>
            <a:xfrm>
              <a:off x="3859430" y="8691391"/>
              <a:ext cx="0" cy="1033780"/>
            </a:xfrm>
            <a:custGeom>
              <a:avLst/>
              <a:gdLst/>
              <a:ahLst/>
              <a:cxnLst/>
              <a:rect l="l" t="t" r="r" b="b"/>
              <a:pathLst>
                <a:path h="1033779">
                  <a:moveTo>
                    <a:pt x="0" y="0"/>
                  </a:moveTo>
                  <a:lnTo>
                    <a:pt x="0" y="1033653"/>
                  </a:lnTo>
                </a:path>
              </a:pathLst>
            </a:custGeom>
            <a:solidFill>
              <a:srgbClr val="004B89"/>
            </a:solidFill>
          </p:spPr>
          <p:txBody>
            <a:bodyPr wrap="square" lIns="0" tIns="0" rIns="0" bIns="0" rtlCol="0"/>
            <a:lstStyle/>
            <a:p>
              <a:endParaRPr/>
            </a:p>
          </p:txBody>
        </p:sp>
        <p:sp>
          <p:nvSpPr>
            <p:cNvPr id="18" name="object 18"/>
            <p:cNvSpPr/>
            <p:nvPr/>
          </p:nvSpPr>
          <p:spPr>
            <a:xfrm>
              <a:off x="3859428" y="8691400"/>
              <a:ext cx="0" cy="1033780"/>
            </a:xfrm>
            <a:custGeom>
              <a:avLst/>
              <a:gdLst/>
              <a:ahLst/>
              <a:cxnLst/>
              <a:rect l="l" t="t" r="r" b="b"/>
              <a:pathLst>
                <a:path h="1033779">
                  <a:moveTo>
                    <a:pt x="0" y="0"/>
                  </a:moveTo>
                  <a:lnTo>
                    <a:pt x="0" y="1033652"/>
                  </a:lnTo>
                </a:path>
              </a:pathLst>
            </a:custGeom>
            <a:ln w="25400">
              <a:solidFill>
                <a:srgbClr val="004B89"/>
              </a:solidFill>
            </a:ln>
          </p:spPr>
          <p:txBody>
            <a:bodyPr wrap="square" lIns="0" tIns="0" rIns="0" bIns="0" rtlCol="0"/>
            <a:lstStyle/>
            <a:p>
              <a:endParaRPr/>
            </a:p>
          </p:txBody>
        </p:sp>
      </p:grpSp>
      <p:sp>
        <p:nvSpPr>
          <p:cNvPr id="19" name="TextBox 18">
            <a:extLst>
              <a:ext uri="{FF2B5EF4-FFF2-40B4-BE49-F238E27FC236}">
                <a16:creationId xmlns:a16="http://schemas.microsoft.com/office/drawing/2014/main" id="{95CAC7DE-4B2C-1641-B9F1-B9157C8B60C9}"/>
              </a:ext>
            </a:extLst>
          </p:cNvPr>
          <p:cNvSpPr txBox="1"/>
          <p:nvPr/>
        </p:nvSpPr>
        <p:spPr>
          <a:xfrm>
            <a:off x="4065704" y="8588104"/>
            <a:ext cx="3020896" cy="338106"/>
          </a:xfrm>
          <a:prstGeom prst="rect">
            <a:avLst/>
          </a:prstGeom>
          <a:noFill/>
        </p:spPr>
        <p:txBody>
          <a:bodyPr wrap="square" rtlCol="0">
            <a:spAutoFit/>
          </a:bodyPr>
          <a:lstStyle/>
          <a:p>
            <a:r>
              <a:rPr lang="en-US" sz="1597" b="1" dirty="0">
                <a:solidFill>
                  <a:srgbClr val="004C8A"/>
                </a:solidFill>
                <a:latin typeface="Montserrat" pitchFamily="2" charset="77"/>
              </a:rPr>
              <a:t>AXXESS NETWORKS</a:t>
            </a:r>
          </a:p>
        </p:txBody>
      </p:sp>
      <p:sp>
        <p:nvSpPr>
          <p:cNvPr id="20" name="TextBox 19">
            <a:extLst>
              <a:ext uri="{FF2B5EF4-FFF2-40B4-BE49-F238E27FC236}">
                <a16:creationId xmlns:a16="http://schemas.microsoft.com/office/drawing/2014/main" id="{02499675-44F5-5241-A707-59908ABEDEDC}"/>
              </a:ext>
            </a:extLst>
          </p:cNvPr>
          <p:cNvSpPr txBox="1"/>
          <p:nvPr/>
        </p:nvSpPr>
        <p:spPr>
          <a:xfrm>
            <a:off x="969714" y="6243935"/>
            <a:ext cx="5832972" cy="461665"/>
          </a:xfrm>
          <a:prstGeom prst="rect">
            <a:avLst/>
          </a:prstGeom>
          <a:noFill/>
        </p:spPr>
        <p:txBody>
          <a:bodyPr wrap="square" rtlCol="0">
            <a:spAutoFit/>
          </a:bodyPr>
          <a:lstStyle/>
          <a:p>
            <a:pPr algn="ctr"/>
            <a:r>
              <a:rPr lang="en-US" sz="2400" dirty="0">
                <a:solidFill>
                  <a:schemeClr val="bg1"/>
                </a:solidFill>
                <a:latin typeface="Montserrat Medium" pitchFamily="2" charset="77"/>
              </a:rPr>
              <a:t>WITH AXXESS NETWORKS</a:t>
            </a:r>
          </a:p>
        </p:txBody>
      </p:sp>
      <p:pic>
        <p:nvPicPr>
          <p:cNvPr id="29" name="Picture 28" descr="A picture containing text, clipart&#10;&#10;Description automatically generated">
            <a:extLst>
              <a:ext uri="{FF2B5EF4-FFF2-40B4-BE49-F238E27FC236}">
                <a16:creationId xmlns:a16="http://schemas.microsoft.com/office/drawing/2014/main" id="{F1523BEC-DE60-4717-8BD7-8335C9F5C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036" y="57152"/>
            <a:ext cx="1714726" cy="6450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p:nvPr/>
        </p:nvSpPr>
        <p:spPr>
          <a:xfrm>
            <a:off x="635952" y="4757529"/>
            <a:ext cx="6500495" cy="2745880"/>
          </a:xfrm>
          <a:prstGeom prst="rect">
            <a:avLst/>
          </a:prstGeom>
        </p:spPr>
        <p:txBody>
          <a:bodyPr vert="horz" wrap="square" lIns="0" tIns="140970" rIns="0" bIns="0" rtlCol="0">
            <a:spAutoFit/>
          </a:bodyPr>
          <a:lstStyle/>
          <a:p>
            <a:pPr marL="17780">
              <a:lnSpc>
                <a:spcPct val="100000"/>
              </a:lnSpc>
              <a:spcBef>
                <a:spcPts val="1110"/>
              </a:spcBef>
            </a:pPr>
            <a:r>
              <a:rPr sz="1600" b="1" spc="85" dirty="0">
                <a:solidFill>
                  <a:srgbClr val="004B89"/>
                </a:solidFill>
                <a:latin typeface="Montserrat"/>
                <a:cs typeface="Montserrat"/>
              </a:rPr>
              <a:t>FEATURES</a:t>
            </a:r>
            <a:endParaRPr sz="1600" dirty="0">
              <a:latin typeface="Montserrat"/>
              <a:cs typeface="Montserrat"/>
            </a:endParaRPr>
          </a:p>
          <a:p>
            <a:pPr marL="12700" marR="5080">
              <a:lnSpc>
                <a:spcPct val="102299"/>
              </a:lnSpc>
              <a:spcBef>
                <a:spcPts val="795"/>
              </a:spcBef>
            </a:pPr>
            <a:r>
              <a:rPr sz="1300" spc="45" dirty="0">
                <a:latin typeface="Montserrat-Light"/>
                <a:cs typeface="Montserrat-Light"/>
              </a:rPr>
              <a:t>Your</a:t>
            </a:r>
            <a:r>
              <a:rPr sz="1300" spc="100" dirty="0">
                <a:latin typeface="Montserrat-Light"/>
                <a:cs typeface="Montserrat-Light"/>
              </a:rPr>
              <a:t> </a:t>
            </a:r>
            <a:r>
              <a:rPr sz="1300" spc="55" dirty="0">
                <a:latin typeface="Montserrat-Light"/>
                <a:cs typeface="Montserrat-Light"/>
              </a:rPr>
              <a:t>entire</a:t>
            </a:r>
            <a:r>
              <a:rPr sz="1300" spc="105" dirty="0">
                <a:latin typeface="Montserrat-Light"/>
                <a:cs typeface="Montserrat-Light"/>
              </a:rPr>
              <a:t> </a:t>
            </a:r>
            <a:r>
              <a:rPr sz="1300" spc="75" dirty="0">
                <a:latin typeface="Montserrat-Light"/>
                <a:cs typeface="Montserrat-Light"/>
              </a:rPr>
              <a:t>phone</a:t>
            </a:r>
            <a:r>
              <a:rPr sz="1300" spc="105" dirty="0">
                <a:latin typeface="Montserrat-Light"/>
                <a:cs typeface="Montserrat-Light"/>
              </a:rPr>
              <a:t> </a:t>
            </a:r>
            <a:r>
              <a:rPr sz="1300" spc="60" dirty="0">
                <a:latin typeface="Montserrat-Light"/>
                <a:cs typeface="Montserrat-Light"/>
              </a:rPr>
              <a:t>system</a:t>
            </a:r>
            <a:r>
              <a:rPr sz="1300" spc="105" dirty="0">
                <a:latin typeface="Montserrat-Light"/>
                <a:cs typeface="Montserrat-Light"/>
              </a:rPr>
              <a:t> </a:t>
            </a:r>
            <a:r>
              <a:rPr sz="1300" spc="55" dirty="0">
                <a:latin typeface="Montserrat-Light"/>
                <a:cs typeface="Montserrat-Light"/>
              </a:rPr>
              <a:t>control</a:t>
            </a:r>
            <a:r>
              <a:rPr sz="1300" spc="105" dirty="0">
                <a:latin typeface="Montserrat-Light"/>
                <a:cs typeface="Montserrat-Light"/>
              </a:rPr>
              <a:t> </a:t>
            </a:r>
            <a:r>
              <a:rPr sz="1300" spc="65" dirty="0">
                <a:latin typeface="Montserrat-Light"/>
                <a:cs typeface="Montserrat-Light"/>
              </a:rPr>
              <a:t>panel</a:t>
            </a:r>
            <a:r>
              <a:rPr sz="1300" spc="105" dirty="0">
                <a:latin typeface="Montserrat-Light"/>
                <a:cs typeface="Montserrat-Light"/>
              </a:rPr>
              <a:t> </a:t>
            </a:r>
            <a:r>
              <a:rPr sz="1300" spc="80" dirty="0">
                <a:latin typeface="Montserrat-Light"/>
                <a:cs typeface="Montserrat-Light"/>
              </a:rPr>
              <a:t>embedded</a:t>
            </a:r>
            <a:r>
              <a:rPr sz="1300" spc="105" dirty="0">
                <a:latin typeface="Montserrat-Light"/>
                <a:cs typeface="Montserrat-Light"/>
              </a:rPr>
              <a:t> </a:t>
            </a:r>
            <a:r>
              <a:rPr sz="1300" spc="60" dirty="0">
                <a:latin typeface="Montserrat-Light"/>
                <a:cs typeface="Montserrat-Light"/>
              </a:rPr>
              <a:t>within</a:t>
            </a:r>
            <a:r>
              <a:rPr sz="1300" spc="105" dirty="0">
                <a:latin typeface="Montserrat-Light"/>
                <a:cs typeface="Montserrat-Light"/>
              </a:rPr>
              <a:t> </a:t>
            </a:r>
            <a:r>
              <a:rPr sz="1300" spc="65" dirty="0">
                <a:latin typeface="Montserrat-Light"/>
                <a:cs typeface="Montserrat-Light"/>
              </a:rPr>
              <a:t>the</a:t>
            </a:r>
            <a:r>
              <a:rPr sz="1300" spc="105" dirty="0">
                <a:latin typeface="Montserrat-Light"/>
                <a:cs typeface="Montserrat-Light"/>
              </a:rPr>
              <a:t> </a:t>
            </a:r>
            <a:r>
              <a:rPr sz="1300" spc="55" dirty="0">
                <a:latin typeface="Montserrat-Light"/>
                <a:cs typeface="Montserrat-Light"/>
              </a:rPr>
              <a:t>Microsoft </a:t>
            </a:r>
            <a:r>
              <a:rPr sz="1300" spc="-320" dirty="0">
                <a:latin typeface="Montserrat-Light"/>
                <a:cs typeface="Montserrat-Light"/>
              </a:rPr>
              <a:t> </a:t>
            </a:r>
            <a:r>
              <a:rPr sz="1300" spc="55" dirty="0">
                <a:latin typeface="Montserrat-Light"/>
                <a:cs typeface="Montserrat-Light"/>
              </a:rPr>
              <a:t>Teams</a:t>
            </a:r>
            <a:r>
              <a:rPr sz="1300" spc="25" dirty="0">
                <a:latin typeface="Montserrat-Light"/>
                <a:cs typeface="Montserrat-Light"/>
              </a:rPr>
              <a:t> </a:t>
            </a:r>
            <a:r>
              <a:rPr sz="1300" spc="45" dirty="0">
                <a:latin typeface="Montserrat-Light"/>
                <a:cs typeface="Montserrat-Light"/>
              </a:rPr>
              <a:t>interface.</a:t>
            </a:r>
            <a:r>
              <a:rPr sz="1300" spc="30" dirty="0">
                <a:latin typeface="Montserrat-Light"/>
                <a:cs typeface="Montserrat-Light"/>
              </a:rPr>
              <a:t> </a:t>
            </a:r>
            <a:r>
              <a:rPr sz="1300" spc="85" dirty="0">
                <a:latin typeface="Montserrat-Medium"/>
                <a:cs typeface="Montserrat-Medium"/>
              </a:rPr>
              <a:t>Do</a:t>
            </a:r>
            <a:r>
              <a:rPr sz="1300" spc="30" dirty="0">
                <a:latin typeface="Montserrat-Medium"/>
                <a:cs typeface="Montserrat-Medium"/>
              </a:rPr>
              <a:t> </a:t>
            </a:r>
            <a:r>
              <a:rPr sz="1300" spc="75" dirty="0">
                <a:latin typeface="Montserrat-Medium"/>
                <a:cs typeface="Montserrat-Medium"/>
              </a:rPr>
              <a:t>more</a:t>
            </a:r>
            <a:r>
              <a:rPr sz="1300" spc="30" dirty="0">
                <a:latin typeface="Montserrat-Medium"/>
                <a:cs typeface="Montserrat-Medium"/>
              </a:rPr>
              <a:t> </a:t>
            </a:r>
            <a:r>
              <a:rPr sz="1300" spc="65" dirty="0">
                <a:latin typeface="Montserrat-Medium"/>
                <a:cs typeface="Montserrat-Medium"/>
              </a:rPr>
              <a:t>with</a:t>
            </a:r>
            <a:r>
              <a:rPr sz="1300" spc="30" dirty="0">
                <a:latin typeface="Montserrat-Medium"/>
                <a:cs typeface="Montserrat-Medium"/>
              </a:rPr>
              <a:t> </a:t>
            </a:r>
            <a:r>
              <a:rPr sz="1300" spc="50" dirty="0">
                <a:latin typeface="Montserrat-Medium"/>
                <a:cs typeface="Montserrat-Medium"/>
              </a:rPr>
              <a:t>less.</a:t>
            </a:r>
            <a:endParaRPr sz="1300" dirty="0">
              <a:latin typeface="Montserrat-Medium"/>
              <a:cs typeface="Montserrat-Medium"/>
            </a:endParaRPr>
          </a:p>
          <a:p>
            <a:pPr>
              <a:lnSpc>
                <a:spcPct val="100000"/>
              </a:lnSpc>
              <a:spcBef>
                <a:spcPts val="30"/>
              </a:spcBef>
            </a:pPr>
            <a:endParaRPr sz="1200" dirty="0">
              <a:latin typeface="Montserrat-Medium"/>
              <a:cs typeface="Montserrat-Medium"/>
            </a:endParaRPr>
          </a:p>
          <a:p>
            <a:pPr marL="459740">
              <a:lnSpc>
                <a:spcPct val="100000"/>
              </a:lnSpc>
              <a:tabLst>
                <a:tab pos="3249930" algn="l"/>
              </a:tabLst>
            </a:pPr>
            <a:r>
              <a:rPr sz="1200" spc="50" dirty="0">
                <a:latin typeface="Montserrat-Light"/>
                <a:cs typeface="Montserrat-Light"/>
              </a:rPr>
              <a:t>Click</a:t>
            </a:r>
            <a:r>
              <a:rPr sz="1200" spc="30" dirty="0">
                <a:latin typeface="Montserrat-Light"/>
                <a:cs typeface="Montserrat-Light"/>
              </a:rPr>
              <a:t> </a:t>
            </a:r>
            <a:r>
              <a:rPr sz="1200" spc="40" dirty="0">
                <a:latin typeface="Montserrat-Light"/>
                <a:cs typeface="Montserrat-Light"/>
              </a:rPr>
              <a:t>to</a:t>
            </a:r>
            <a:r>
              <a:rPr sz="1200" spc="30" dirty="0">
                <a:latin typeface="Montserrat-Light"/>
                <a:cs typeface="Montserrat-Light"/>
              </a:rPr>
              <a:t> </a:t>
            </a:r>
            <a:r>
              <a:rPr sz="1200" spc="50" dirty="0">
                <a:latin typeface="Montserrat-Light"/>
                <a:cs typeface="Montserrat-Light"/>
              </a:rPr>
              <a:t>Dial</a:t>
            </a:r>
            <a:r>
              <a:rPr lang="en-US" sz="1200" spc="50" dirty="0">
                <a:latin typeface="Montserrat-Light"/>
                <a:cs typeface="Montserrat-Light"/>
              </a:rPr>
              <a:t>	Screen Pop (Know Who’s Calling)</a:t>
            </a:r>
          </a:p>
          <a:p>
            <a:pPr marL="459740">
              <a:lnSpc>
                <a:spcPct val="100000"/>
              </a:lnSpc>
              <a:tabLst>
                <a:tab pos="3249930" algn="l"/>
              </a:tabLst>
            </a:pPr>
            <a:r>
              <a:rPr sz="1200" spc="50" dirty="0">
                <a:latin typeface="Montserrat-Light"/>
                <a:cs typeface="Montserrat-Light"/>
              </a:rPr>
              <a:t>	</a:t>
            </a:r>
            <a:endParaRPr sz="1400" dirty="0">
              <a:latin typeface="Montserrat-Light"/>
              <a:cs typeface="Montserrat-Light"/>
            </a:endParaRPr>
          </a:p>
          <a:p>
            <a:pPr marL="459740">
              <a:tabLst>
                <a:tab pos="3249930" algn="l"/>
              </a:tabLst>
            </a:pPr>
            <a:r>
              <a:rPr lang="en-US" sz="1200" spc="60" dirty="0">
                <a:latin typeface="Montserrat-Light"/>
                <a:cs typeface="Montserrat-Light"/>
              </a:rPr>
              <a:t>Quick Dialing/Call History</a:t>
            </a:r>
            <a:r>
              <a:rPr sz="1200" spc="60" dirty="0">
                <a:latin typeface="Montserrat-Light"/>
                <a:cs typeface="Montserrat-Light"/>
              </a:rPr>
              <a:t>	</a:t>
            </a:r>
            <a:r>
              <a:rPr lang="en-US" sz="1200" spc="60" dirty="0">
                <a:latin typeface="Montserrat-Light"/>
                <a:cs typeface="Montserrat-Light"/>
              </a:rPr>
              <a:t>Improved Call Handling</a:t>
            </a:r>
            <a:endParaRPr sz="1400" dirty="0">
              <a:latin typeface="Montserrat-Light"/>
              <a:cs typeface="Montserrat-Light"/>
            </a:endParaRPr>
          </a:p>
          <a:p>
            <a:pPr marL="459740">
              <a:tabLst>
                <a:tab pos="3249930" algn="l"/>
              </a:tabLst>
            </a:pPr>
            <a:endParaRPr lang="en-US" sz="1200" spc="60" dirty="0">
              <a:latin typeface="Montserrat-Light"/>
              <a:cs typeface="Montserrat-Light"/>
            </a:endParaRPr>
          </a:p>
          <a:p>
            <a:pPr marL="459740">
              <a:tabLst>
                <a:tab pos="3249930" algn="l"/>
              </a:tabLst>
            </a:pPr>
            <a:r>
              <a:rPr lang="en-US" sz="1200" spc="60" dirty="0">
                <a:latin typeface="Montserrat-Light"/>
                <a:cs typeface="Montserrat-Light"/>
              </a:rPr>
              <a:t>Softphone &amp; Mobile App </a:t>
            </a:r>
            <a:r>
              <a:rPr sz="1200" spc="55" dirty="0">
                <a:latin typeface="Montserrat-Light"/>
                <a:cs typeface="Montserrat-Light"/>
              </a:rPr>
              <a:t>	</a:t>
            </a:r>
            <a:r>
              <a:rPr sz="1200" spc="85" dirty="0">
                <a:latin typeface="Montserrat-Light"/>
                <a:cs typeface="Montserrat-Light"/>
              </a:rPr>
              <a:t>CRM</a:t>
            </a:r>
            <a:r>
              <a:rPr sz="1200" spc="15" dirty="0">
                <a:latin typeface="Montserrat-Light"/>
                <a:cs typeface="Montserrat-Light"/>
              </a:rPr>
              <a:t> </a:t>
            </a:r>
            <a:r>
              <a:rPr sz="1200" spc="70" dirty="0">
                <a:latin typeface="Montserrat-Light"/>
                <a:cs typeface="Montserrat-Light"/>
              </a:rPr>
              <a:t>&amp;</a:t>
            </a:r>
            <a:r>
              <a:rPr sz="1200" spc="20" dirty="0">
                <a:latin typeface="Montserrat-Light"/>
                <a:cs typeface="Montserrat-Light"/>
              </a:rPr>
              <a:t> </a:t>
            </a:r>
            <a:r>
              <a:rPr sz="1200" spc="45" dirty="0">
                <a:latin typeface="Montserrat-Light"/>
                <a:cs typeface="Montserrat-Light"/>
              </a:rPr>
              <a:t>Call</a:t>
            </a:r>
            <a:r>
              <a:rPr sz="1200" spc="20" dirty="0">
                <a:latin typeface="Montserrat-Light"/>
                <a:cs typeface="Montserrat-Light"/>
              </a:rPr>
              <a:t> </a:t>
            </a:r>
            <a:r>
              <a:rPr sz="1200" spc="50" dirty="0">
                <a:latin typeface="Montserrat-Light"/>
                <a:cs typeface="Montserrat-Light"/>
              </a:rPr>
              <a:t>Center</a:t>
            </a:r>
            <a:r>
              <a:rPr sz="1200" spc="20" dirty="0">
                <a:latin typeface="Montserrat-Light"/>
                <a:cs typeface="Montserrat-Light"/>
              </a:rPr>
              <a:t> </a:t>
            </a:r>
            <a:r>
              <a:rPr sz="1200" spc="50" dirty="0">
                <a:latin typeface="Montserrat-Light"/>
                <a:cs typeface="Montserrat-Light"/>
              </a:rPr>
              <a:t>Integrations</a:t>
            </a:r>
            <a:br>
              <a:rPr lang="en-US" sz="1200" spc="50" dirty="0">
                <a:latin typeface="Montserrat-Light"/>
                <a:cs typeface="Montserrat-Light"/>
              </a:rPr>
            </a:br>
            <a:r>
              <a:rPr lang="en-US" sz="1200" spc="50" dirty="0">
                <a:latin typeface="Montserrat-Light"/>
                <a:cs typeface="Montserrat-Light"/>
              </a:rPr>
              <a:t>	</a:t>
            </a:r>
          </a:p>
          <a:p>
            <a:pPr marL="459740">
              <a:tabLst>
                <a:tab pos="3249930" algn="l"/>
              </a:tabLst>
            </a:pPr>
            <a:r>
              <a:rPr lang="en-US" sz="1200" spc="45" dirty="0">
                <a:latin typeface="Montserrat-Light"/>
                <a:cs typeface="Montserrat-Light"/>
              </a:rPr>
              <a:t>Search/Edit </a:t>
            </a:r>
            <a:r>
              <a:rPr lang="en-US" sz="1200" spc="50" dirty="0">
                <a:latin typeface="Montserrat-Light"/>
                <a:cs typeface="Montserrat-Light"/>
              </a:rPr>
              <a:t>	SFDC, Microsoft, </a:t>
            </a:r>
            <a:r>
              <a:rPr lang="en-US" sz="1200" spc="50" dirty="0" err="1">
                <a:latin typeface="Montserrat-Light"/>
                <a:cs typeface="Montserrat-Light"/>
              </a:rPr>
              <a:t>Connectwise</a:t>
            </a:r>
            <a:r>
              <a:rPr lang="en-US" sz="1200" spc="50" dirty="0">
                <a:latin typeface="Montserrat-Light"/>
                <a:cs typeface="Montserrat-Light"/>
              </a:rPr>
              <a:t>, 	HubSpot, and more</a:t>
            </a:r>
          </a:p>
          <a:p>
            <a:pPr marL="459740">
              <a:lnSpc>
                <a:spcPct val="100000"/>
              </a:lnSpc>
              <a:tabLst>
                <a:tab pos="3249930" algn="l"/>
              </a:tabLst>
            </a:pPr>
            <a:r>
              <a:rPr lang="en-US" sz="1200" spc="50" dirty="0">
                <a:latin typeface="Montserrat-Light"/>
                <a:cs typeface="Montserrat-Light"/>
              </a:rPr>
              <a:t>	</a:t>
            </a:r>
            <a:endParaRPr sz="1200" dirty="0">
              <a:latin typeface="Montserrat-Light"/>
              <a:cs typeface="Montserrat-Light"/>
            </a:endParaRPr>
          </a:p>
        </p:txBody>
      </p:sp>
      <p:sp>
        <p:nvSpPr>
          <p:cNvPr id="2" name="object 2"/>
          <p:cNvSpPr txBox="1"/>
          <p:nvPr/>
        </p:nvSpPr>
        <p:spPr>
          <a:xfrm>
            <a:off x="635952" y="1797469"/>
            <a:ext cx="6501130" cy="1875642"/>
          </a:xfrm>
          <a:prstGeom prst="rect">
            <a:avLst/>
          </a:prstGeom>
        </p:spPr>
        <p:txBody>
          <a:bodyPr vert="horz" wrap="square" lIns="0" tIns="8255" rIns="0" bIns="0" rtlCol="0">
            <a:spAutoFit/>
          </a:bodyPr>
          <a:lstStyle/>
          <a:p>
            <a:pPr marL="12700" marR="5080" algn="just">
              <a:lnSpc>
                <a:spcPct val="102299"/>
              </a:lnSpc>
              <a:spcBef>
                <a:spcPts val="65"/>
              </a:spcBef>
            </a:pPr>
            <a:r>
              <a:rPr sz="1300" spc="70" dirty="0">
                <a:latin typeface="Montserrat-Medium"/>
                <a:cs typeface="Montserrat-Medium"/>
              </a:rPr>
              <a:t>Get </a:t>
            </a:r>
            <a:r>
              <a:rPr sz="1300" spc="75" dirty="0">
                <a:latin typeface="Montserrat-Medium"/>
                <a:cs typeface="Montserrat-Medium"/>
              </a:rPr>
              <a:t>more </a:t>
            </a:r>
            <a:r>
              <a:rPr sz="1300" spc="65" dirty="0">
                <a:latin typeface="Montserrat-Medium"/>
                <a:cs typeface="Montserrat-Medium"/>
              </a:rPr>
              <a:t>out </a:t>
            </a:r>
            <a:r>
              <a:rPr sz="1300" spc="55" dirty="0">
                <a:latin typeface="Montserrat-Medium"/>
                <a:cs typeface="Montserrat-Medium"/>
              </a:rPr>
              <a:t>of </a:t>
            </a:r>
            <a:r>
              <a:rPr sz="1300" spc="60" dirty="0">
                <a:latin typeface="Montserrat-Medium"/>
                <a:cs typeface="Montserrat-Medium"/>
              </a:rPr>
              <a:t>your </a:t>
            </a:r>
            <a:r>
              <a:rPr lang="en-US" sz="1300" spc="55" dirty="0">
                <a:latin typeface="Montserrat-Medium"/>
                <a:cs typeface="Montserrat-Medium"/>
              </a:rPr>
              <a:t>CRM Systems and Business Applications when integrated </a:t>
            </a:r>
            <a:r>
              <a:rPr sz="1300" spc="65" dirty="0">
                <a:latin typeface="Montserrat-Medium"/>
                <a:cs typeface="Montserrat-Medium"/>
              </a:rPr>
              <a:t>with </a:t>
            </a:r>
            <a:r>
              <a:rPr lang="en-US" sz="1300" spc="65" dirty="0">
                <a:latin typeface="Montserrat-Medium"/>
                <a:cs typeface="Montserrat-Medium"/>
              </a:rPr>
              <a:t>your Axxess Hosted-Voice Service.</a:t>
            </a:r>
            <a:endParaRPr sz="1300" dirty="0">
              <a:latin typeface="Montserrat-Medium"/>
              <a:cs typeface="Montserrat-Medium"/>
            </a:endParaRPr>
          </a:p>
          <a:p>
            <a:pPr>
              <a:lnSpc>
                <a:spcPct val="100000"/>
              </a:lnSpc>
              <a:spcBef>
                <a:spcPts val="10"/>
              </a:spcBef>
            </a:pPr>
            <a:endParaRPr sz="1300" dirty="0">
              <a:latin typeface="Montserrat-Medium"/>
              <a:cs typeface="Montserrat-Medium"/>
            </a:endParaRPr>
          </a:p>
          <a:p>
            <a:pPr marL="12700" marR="5080" algn="just">
              <a:lnSpc>
                <a:spcPct val="102299"/>
              </a:lnSpc>
            </a:pPr>
            <a:r>
              <a:rPr sz="1300" spc="75" dirty="0">
                <a:latin typeface="Montserrat-Light"/>
                <a:cs typeface="Montserrat-Light"/>
              </a:rPr>
              <a:t>By </a:t>
            </a:r>
            <a:r>
              <a:rPr lang="en-US" sz="1300" spc="50" dirty="0">
                <a:latin typeface="Montserrat-Light"/>
                <a:cs typeface="Montserrat-Light"/>
              </a:rPr>
              <a:t>integrating your CRM System or Business Application </a:t>
            </a:r>
            <a:r>
              <a:rPr sz="1300" spc="65" dirty="0">
                <a:latin typeface="Montserrat-Light"/>
                <a:cs typeface="Montserrat-Light"/>
              </a:rPr>
              <a:t>our</a:t>
            </a:r>
            <a:r>
              <a:rPr sz="1300" spc="70" dirty="0">
                <a:latin typeface="Montserrat-Light"/>
                <a:cs typeface="Montserrat-Light"/>
              </a:rPr>
              <a:t> uniﬁed </a:t>
            </a:r>
            <a:r>
              <a:rPr sz="1300" spc="75" dirty="0">
                <a:latin typeface="Montserrat-Light"/>
                <a:cs typeface="Montserrat-Light"/>
              </a:rPr>
              <a:t> </a:t>
            </a:r>
            <a:r>
              <a:rPr sz="1300" spc="70" dirty="0">
                <a:latin typeface="Montserrat-Light"/>
                <a:cs typeface="Montserrat-Light"/>
              </a:rPr>
              <a:t>communications </a:t>
            </a:r>
            <a:r>
              <a:rPr lang="en-US" sz="1300" spc="55" dirty="0">
                <a:latin typeface="Montserrat-Light"/>
                <a:cs typeface="Montserrat-Light"/>
              </a:rPr>
              <a:t>p</a:t>
            </a:r>
            <a:r>
              <a:rPr sz="1300" spc="55" dirty="0">
                <a:latin typeface="Montserrat-Light"/>
                <a:cs typeface="Montserrat-Light"/>
              </a:rPr>
              <a:t>latform</a:t>
            </a:r>
            <a:r>
              <a:rPr sz="1300" spc="60" dirty="0">
                <a:latin typeface="Montserrat-Light"/>
                <a:cs typeface="Montserrat-Light"/>
              </a:rPr>
              <a:t> you</a:t>
            </a:r>
            <a:r>
              <a:rPr lang="en-US" sz="1300" spc="60" dirty="0">
                <a:latin typeface="Montserrat-Light"/>
                <a:cs typeface="Montserrat-Light"/>
              </a:rPr>
              <a:t>r users will be able to work more collaboratively and collectively, getting information about callers quickly and efficiently. </a:t>
            </a:r>
          </a:p>
          <a:p>
            <a:pPr marL="12700" marR="5080" algn="just">
              <a:lnSpc>
                <a:spcPct val="102299"/>
              </a:lnSpc>
            </a:pPr>
            <a:endParaRPr lang="en-US" sz="1300" b="1" spc="60" dirty="0">
              <a:solidFill>
                <a:srgbClr val="004B89"/>
              </a:solidFill>
              <a:latin typeface="Montserrat-Light"/>
              <a:cs typeface="Montserrat"/>
            </a:endParaRPr>
          </a:p>
          <a:p>
            <a:pPr marL="12700" marR="5080" algn="just">
              <a:lnSpc>
                <a:spcPct val="102299"/>
              </a:lnSpc>
            </a:pPr>
            <a:r>
              <a:rPr sz="1600" b="1" spc="95" dirty="0">
                <a:solidFill>
                  <a:srgbClr val="004B89"/>
                </a:solidFill>
                <a:latin typeface="Montserrat"/>
                <a:cs typeface="Montserrat"/>
              </a:rPr>
              <a:t>KEY</a:t>
            </a:r>
            <a:r>
              <a:rPr sz="1600" b="1" spc="-5" dirty="0">
                <a:solidFill>
                  <a:srgbClr val="004B89"/>
                </a:solidFill>
                <a:latin typeface="Montserrat"/>
                <a:cs typeface="Montserrat"/>
              </a:rPr>
              <a:t> </a:t>
            </a:r>
            <a:r>
              <a:rPr sz="1600" b="1" spc="90" dirty="0">
                <a:solidFill>
                  <a:srgbClr val="004B89"/>
                </a:solidFill>
                <a:latin typeface="Montserrat"/>
                <a:cs typeface="Montserrat"/>
              </a:rPr>
              <a:t>BENEFITS</a:t>
            </a:r>
            <a:endParaRPr sz="1600" dirty="0">
              <a:latin typeface="Montserrat"/>
              <a:cs typeface="Montserrat"/>
            </a:endParaRPr>
          </a:p>
        </p:txBody>
      </p:sp>
      <p:grpSp>
        <p:nvGrpSpPr>
          <p:cNvPr id="3" name="object 3"/>
          <p:cNvGrpSpPr/>
          <p:nvPr/>
        </p:nvGrpSpPr>
        <p:grpSpPr>
          <a:xfrm>
            <a:off x="0" y="187589"/>
            <a:ext cx="7772400" cy="401955"/>
            <a:chOff x="0" y="187589"/>
            <a:chExt cx="7772400" cy="401955"/>
          </a:xfrm>
        </p:grpSpPr>
        <p:sp>
          <p:nvSpPr>
            <p:cNvPr id="4" name="object 4"/>
            <p:cNvSpPr/>
            <p:nvPr/>
          </p:nvSpPr>
          <p:spPr>
            <a:xfrm>
              <a:off x="0" y="561860"/>
              <a:ext cx="5872480" cy="27305"/>
            </a:xfrm>
            <a:custGeom>
              <a:avLst/>
              <a:gdLst/>
              <a:ahLst/>
              <a:cxnLst/>
              <a:rect l="l" t="t" r="r" b="b"/>
              <a:pathLst>
                <a:path w="5872480" h="27304">
                  <a:moveTo>
                    <a:pt x="5872289" y="0"/>
                  </a:moveTo>
                  <a:lnTo>
                    <a:pt x="0" y="0"/>
                  </a:lnTo>
                  <a:lnTo>
                    <a:pt x="0" y="27190"/>
                  </a:lnTo>
                  <a:lnTo>
                    <a:pt x="5872289" y="27190"/>
                  </a:lnTo>
                  <a:lnTo>
                    <a:pt x="5872289" y="0"/>
                  </a:lnTo>
                  <a:close/>
                </a:path>
              </a:pathLst>
            </a:custGeom>
            <a:solidFill>
              <a:srgbClr val="5F5F61"/>
            </a:solidFill>
          </p:spPr>
          <p:txBody>
            <a:bodyPr wrap="square" lIns="0" tIns="0" rIns="0" bIns="0" rtlCol="0"/>
            <a:lstStyle/>
            <a:p>
              <a:endParaRPr/>
            </a:p>
          </p:txBody>
        </p:sp>
        <p:sp>
          <p:nvSpPr>
            <p:cNvPr id="5" name="object 5"/>
            <p:cNvSpPr/>
            <p:nvPr/>
          </p:nvSpPr>
          <p:spPr>
            <a:xfrm>
              <a:off x="5457295" y="296070"/>
              <a:ext cx="1597025" cy="293370"/>
            </a:xfrm>
            <a:custGeom>
              <a:avLst/>
              <a:gdLst/>
              <a:ahLst/>
              <a:cxnLst/>
              <a:rect l="l" t="t" r="r" b="b"/>
              <a:pathLst>
                <a:path w="1597025" h="293370">
                  <a:moveTo>
                    <a:pt x="1596491" y="0"/>
                  </a:moveTo>
                  <a:lnTo>
                    <a:pt x="255866" y="0"/>
                  </a:lnTo>
                  <a:lnTo>
                    <a:pt x="0" y="292976"/>
                  </a:lnTo>
                  <a:lnTo>
                    <a:pt x="1596491" y="292976"/>
                  </a:lnTo>
                  <a:lnTo>
                    <a:pt x="1596491" y="0"/>
                  </a:lnTo>
                  <a:close/>
                </a:path>
              </a:pathLst>
            </a:custGeom>
            <a:solidFill>
              <a:srgbClr val="186CB4"/>
            </a:solidFill>
          </p:spPr>
          <p:txBody>
            <a:bodyPr wrap="square" lIns="0" tIns="0" rIns="0" bIns="0" rtlCol="0"/>
            <a:lstStyle/>
            <a:p>
              <a:endParaRPr/>
            </a:p>
          </p:txBody>
        </p:sp>
        <p:sp>
          <p:nvSpPr>
            <p:cNvPr id="6" name="object 6"/>
            <p:cNvSpPr/>
            <p:nvPr/>
          </p:nvSpPr>
          <p:spPr>
            <a:xfrm>
              <a:off x="5614475" y="187589"/>
              <a:ext cx="2158365" cy="401955"/>
            </a:xfrm>
            <a:custGeom>
              <a:avLst/>
              <a:gdLst/>
              <a:ahLst/>
              <a:cxnLst/>
              <a:rect l="l" t="t" r="r" b="b"/>
              <a:pathLst>
                <a:path w="2158365" h="401955">
                  <a:moveTo>
                    <a:pt x="2157920" y="0"/>
                  </a:moveTo>
                  <a:lnTo>
                    <a:pt x="345846" y="0"/>
                  </a:lnTo>
                  <a:lnTo>
                    <a:pt x="0" y="401459"/>
                  </a:lnTo>
                  <a:lnTo>
                    <a:pt x="2157920" y="401459"/>
                  </a:lnTo>
                  <a:lnTo>
                    <a:pt x="2157920" y="0"/>
                  </a:lnTo>
                  <a:close/>
                </a:path>
              </a:pathLst>
            </a:custGeom>
            <a:solidFill>
              <a:srgbClr val="004B89"/>
            </a:solidFill>
          </p:spPr>
          <p:txBody>
            <a:bodyPr wrap="square" lIns="0" tIns="0" rIns="0" bIns="0" rtlCol="0"/>
            <a:lstStyle/>
            <a:p>
              <a:endParaRPr/>
            </a:p>
          </p:txBody>
        </p:sp>
      </p:grpSp>
      <p:sp>
        <p:nvSpPr>
          <p:cNvPr id="7" name="object 7"/>
          <p:cNvSpPr txBox="1"/>
          <p:nvPr/>
        </p:nvSpPr>
        <p:spPr>
          <a:xfrm>
            <a:off x="6008116" y="272510"/>
            <a:ext cx="1688083" cy="212879"/>
          </a:xfrm>
          <a:prstGeom prst="rect">
            <a:avLst/>
          </a:prstGeom>
        </p:spPr>
        <p:txBody>
          <a:bodyPr vert="horz" wrap="square" lIns="0" tIns="12700" rIns="0" bIns="0" rtlCol="0">
            <a:spAutoFit/>
          </a:bodyPr>
          <a:lstStyle/>
          <a:p>
            <a:pPr marL="12700">
              <a:lnSpc>
                <a:spcPct val="100000"/>
              </a:lnSpc>
              <a:spcBef>
                <a:spcPts val="100"/>
              </a:spcBef>
            </a:pPr>
            <a:r>
              <a:rPr sz="1300" b="1" spc="50" dirty="0">
                <a:solidFill>
                  <a:srgbClr val="FFFFFF"/>
                </a:solidFill>
                <a:latin typeface="Orbitron"/>
                <a:cs typeface="Orbitron"/>
              </a:rPr>
              <a:t>+</a:t>
            </a:r>
            <a:r>
              <a:rPr sz="1300" b="1" spc="290" dirty="0">
                <a:solidFill>
                  <a:srgbClr val="FFFFFF"/>
                </a:solidFill>
                <a:latin typeface="Orbitron"/>
                <a:cs typeface="Orbitron"/>
              </a:rPr>
              <a:t> </a:t>
            </a:r>
            <a:r>
              <a:rPr lang="en-US" sz="1300" b="1" spc="175" dirty="0">
                <a:solidFill>
                  <a:srgbClr val="FFFFFF"/>
                </a:solidFill>
                <a:latin typeface="Orbitron"/>
                <a:cs typeface="Orbitron"/>
              </a:rPr>
              <a:t>CRM Integration</a:t>
            </a:r>
            <a:endParaRPr sz="1300" dirty="0">
              <a:latin typeface="Orbitron"/>
              <a:cs typeface="Orbitron"/>
            </a:endParaRPr>
          </a:p>
        </p:txBody>
      </p:sp>
      <p:sp>
        <p:nvSpPr>
          <p:cNvPr id="8" name="object 8"/>
          <p:cNvSpPr/>
          <p:nvPr/>
        </p:nvSpPr>
        <p:spPr>
          <a:xfrm>
            <a:off x="4570696" y="9597707"/>
            <a:ext cx="3202305" cy="461009"/>
          </a:xfrm>
          <a:custGeom>
            <a:avLst/>
            <a:gdLst/>
            <a:ahLst/>
            <a:cxnLst/>
            <a:rect l="l" t="t" r="r" b="b"/>
            <a:pathLst>
              <a:path w="3202304" h="461009">
                <a:moveTo>
                  <a:pt x="3201708" y="0"/>
                </a:moveTo>
                <a:lnTo>
                  <a:pt x="0" y="460692"/>
                </a:lnTo>
                <a:lnTo>
                  <a:pt x="3201708" y="460692"/>
                </a:lnTo>
                <a:lnTo>
                  <a:pt x="3201708" y="0"/>
                </a:lnTo>
                <a:close/>
              </a:path>
            </a:pathLst>
          </a:custGeom>
          <a:solidFill>
            <a:srgbClr val="004B89"/>
          </a:solidFill>
        </p:spPr>
        <p:txBody>
          <a:bodyPr wrap="square" lIns="0" tIns="0" rIns="0" bIns="0" rtlCol="0"/>
          <a:lstStyle/>
          <a:p>
            <a:endParaRPr/>
          </a:p>
        </p:txBody>
      </p:sp>
      <p:pic>
        <p:nvPicPr>
          <p:cNvPr id="9" name="object 9"/>
          <p:cNvPicPr/>
          <p:nvPr/>
        </p:nvPicPr>
        <p:blipFill>
          <a:blip r:embed="rId2" cstate="print"/>
          <a:stretch>
            <a:fillRect/>
          </a:stretch>
        </p:blipFill>
        <p:spPr>
          <a:xfrm>
            <a:off x="1743678" y="9577751"/>
            <a:ext cx="169672" cy="169698"/>
          </a:xfrm>
          <a:prstGeom prst="rect">
            <a:avLst/>
          </a:prstGeom>
        </p:spPr>
      </p:pic>
      <p:pic>
        <p:nvPicPr>
          <p:cNvPr id="10" name="object 10"/>
          <p:cNvPicPr/>
          <p:nvPr/>
        </p:nvPicPr>
        <p:blipFill>
          <a:blip r:embed="rId3" cstate="print"/>
          <a:stretch>
            <a:fillRect/>
          </a:stretch>
        </p:blipFill>
        <p:spPr>
          <a:xfrm>
            <a:off x="3661821" y="9587042"/>
            <a:ext cx="172471" cy="118402"/>
          </a:xfrm>
          <a:prstGeom prst="rect">
            <a:avLst/>
          </a:prstGeom>
        </p:spPr>
      </p:pic>
      <p:sp>
        <p:nvSpPr>
          <p:cNvPr id="11" name="object 11"/>
          <p:cNvSpPr txBox="1"/>
          <p:nvPr/>
        </p:nvSpPr>
        <p:spPr>
          <a:xfrm>
            <a:off x="249648" y="7737380"/>
            <a:ext cx="6900545" cy="2048510"/>
          </a:xfrm>
          <a:prstGeom prst="rect">
            <a:avLst/>
          </a:prstGeom>
        </p:spPr>
        <p:txBody>
          <a:bodyPr vert="horz" wrap="square" lIns="0" tIns="140970" rIns="0" bIns="0" rtlCol="0">
            <a:spAutoFit/>
          </a:bodyPr>
          <a:lstStyle/>
          <a:p>
            <a:pPr marL="416559" algn="just">
              <a:lnSpc>
                <a:spcPct val="100000"/>
              </a:lnSpc>
              <a:spcBef>
                <a:spcPts val="1110"/>
              </a:spcBef>
            </a:pPr>
            <a:r>
              <a:rPr sz="1600" b="1" spc="100" dirty="0">
                <a:solidFill>
                  <a:srgbClr val="004B89"/>
                </a:solidFill>
                <a:latin typeface="Montserrat"/>
                <a:cs typeface="Montserrat"/>
              </a:rPr>
              <a:t>THE</a:t>
            </a:r>
            <a:r>
              <a:rPr sz="1600" b="1" dirty="0">
                <a:solidFill>
                  <a:srgbClr val="004B89"/>
                </a:solidFill>
                <a:latin typeface="Montserrat"/>
                <a:cs typeface="Montserrat"/>
              </a:rPr>
              <a:t> </a:t>
            </a:r>
            <a:r>
              <a:rPr sz="1600" b="1" spc="95" dirty="0">
                <a:solidFill>
                  <a:srgbClr val="004B89"/>
                </a:solidFill>
                <a:latin typeface="Montserrat"/>
                <a:cs typeface="Montserrat"/>
              </a:rPr>
              <a:t>DIFFERENCE</a:t>
            </a:r>
            <a:endParaRPr sz="1600" dirty="0">
              <a:latin typeface="Montserrat"/>
              <a:cs typeface="Montserrat"/>
            </a:endParaRPr>
          </a:p>
          <a:p>
            <a:pPr marL="411480" marR="5080" algn="just">
              <a:lnSpc>
                <a:spcPct val="102299"/>
              </a:lnSpc>
              <a:spcBef>
                <a:spcPts val="795"/>
              </a:spcBef>
            </a:pPr>
            <a:r>
              <a:rPr lang="en-US" sz="1300" spc="60" dirty="0">
                <a:latin typeface="Montserrat-Light"/>
                <a:cs typeface="Montserrat-Light"/>
              </a:rPr>
              <a:t>Axxess Networks is </a:t>
            </a:r>
            <a:r>
              <a:rPr sz="1300" spc="70" dirty="0">
                <a:latin typeface="Montserrat-Light"/>
                <a:cs typeface="Montserrat-Light"/>
              </a:rPr>
              <a:t>a</a:t>
            </a:r>
            <a:r>
              <a:rPr sz="1300" spc="-35" dirty="0">
                <a:latin typeface="Montserrat-Light"/>
                <a:cs typeface="Montserrat-Light"/>
              </a:rPr>
              <a:t> </a:t>
            </a:r>
            <a:r>
              <a:rPr sz="1300" spc="60" dirty="0">
                <a:latin typeface="Montserrat-Light"/>
                <a:cs typeface="Montserrat-Light"/>
              </a:rPr>
              <a:t>true</a:t>
            </a:r>
            <a:r>
              <a:rPr sz="1300" spc="-35" dirty="0">
                <a:latin typeface="Montserrat-Light"/>
                <a:cs typeface="Montserrat-Light"/>
              </a:rPr>
              <a:t> </a:t>
            </a:r>
            <a:r>
              <a:rPr sz="1300" spc="70" dirty="0">
                <a:latin typeface="Montserrat-Light"/>
                <a:cs typeface="Montserrat-Light"/>
              </a:rPr>
              <a:t>communications</a:t>
            </a:r>
            <a:r>
              <a:rPr sz="1300" spc="-35" dirty="0">
                <a:latin typeface="Montserrat-Light"/>
                <a:cs typeface="Montserrat-Light"/>
              </a:rPr>
              <a:t> </a:t>
            </a:r>
            <a:r>
              <a:rPr sz="1300" spc="55" dirty="0">
                <a:latin typeface="Montserrat-Light"/>
                <a:cs typeface="Montserrat-Light"/>
              </a:rPr>
              <a:t>provider</a:t>
            </a:r>
            <a:r>
              <a:rPr sz="1300" spc="-35" dirty="0">
                <a:latin typeface="Montserrat-Light"/>
                <a:cs typeface="Montserrat-Light"/>
              </a:rPr>
              <a:t> </a:t>
            </a:r>
            <a:r>
              <a:rPr lang="en-US" sz="1300" spc="-35" dirty="0">
                <a:latin typeface="Montserrat-Light"/>
                <a:cs typeface="Montserrat-Light"/>
              </a:rPr>
              <a:t>that delivers many a</a:t>
            </a:r>
            <a:r>
              <a:rPr sz="1300" spc="60" dirty="0">
                <a:latin typeface="Montserrat-Light"/>
                <a:cs typeface="Montserrat-Light"/>
              </a:rPr>
              <a:t>dvantages.</a:t>
            </a:r>
            <a:r>
              <a:rPr sz="1300" spc="-35" dirty="0">
                <a:latin typeface="Montserrat-Light"/>
                <a:cs typeface="Montserrat-Light"/>
              </a:rPr>
              <a:t> </a:t>
            </a:r>
            <a:r>
              <a:rPr sz="1300" spc="45" dirty="0">
                <a:latin typeface="Montserrat-Light"/>
                <a:cs typeface="Montserrat-Light"/>
              </a:rPr>
              <a:t>You</a:t>
            </a:r>
            <a:r>
              <a:rPr sz="1300" spc="-35" dirty="0">
                <a:latin typeface="Montserrat-Light"/>
                <a:cs typeface="Montserrat-Light"/>
              </a:rPr>
              <a:t> </a:t>
            </a:r>
            <a:r>
              <a:rPr sz="1300" spc="65" dirty="0">
                <a:latin typeface="Montserrat-Light"/>
                <a:cs typeface="Montserrat-Light"/>
              </a:rPr>
              <a:t>get </a:t>
            </a:r>
            <a:r>
              <a:rPr sz="1300" spc="-320" dirty="0">
                <a:latin typeface="Montserrat-Light"/>
                <a:cs typeface="Montserrat-Light"/>
              </a:rPr>
              <a:t> </a:t>
            </a:r>
            <a:r>
              <a:rPr sz="1300" spc="70" dirty="0">
                <a:latin typeface="Montserrat-Light"/>
                <a:cs typeface="Montserrat-Light"/>
              </a:rPr>
              <a:t>a </a:t>
            </a:r>
            <a:r>
              <a:rPr sz="1300" spc="50" dirty="0">
                <a:latin typeface="Montserrat-Light"/>
                <a:cs typeface="Montserrat-Light"/>
              </a:rPr>
              <a:t>full-featured </a:t>
            </a:r>
            <a:r>
              <a:rPr sz="1300" spc="70" dirty="0">
                <a:latin typeface="Montserrat-Light"/>
                <a:cs typeface="Montserrat-Light"/>
              </a:rPr>
              <a:t>communications </a:t>
            </a:r>
            <a:r>
              <a:rPr sz="1300" spc="55" dirty="0">
                <a:latin typeface="Montserrat-Light"/>
                <a:cs typeface="Montserrat-Light"/>
              </a:rPr>
              <a:t>platform, instead of </a:t>
            </a:r>
            <a:r>
              <a:rPr sz="1300" spc="65" dirty="0">
                <a:latin typeface="Montserrat-Light"/>
                <a:cs typeface="Montserrat-Light"/>
              </a:rPr>
              <a:t>the </a:t>
            </a:r>
            <a:r>
              <a:rPr sz="1300" spc="60" dirty="0">
                <a:latin typeface="Montserrat-Light"/>
                <a:cs typeface="Montserrat-Light"/>
              </a:rPr>
              <a:t>bare </a:t>
            </a:r>
            <a:r>
              <a:rPr sz="1300" spc="75" dirty="0">
                <a:latin typeface="Montserrat-Light"/>
                <a:cs typeface="Montserrat-Light"/>
              </a:rPr>
              <a:t>minimum. </a:t>
            </a:r>
            <a:r>
              <a:rPr sz="1300" spc="80" dirty="0">
                <a:latin typeface="Montserrat-Light"/>
                <a:cs typeface="Montserrat-Light"/>
              </a:rPr>
              <a:t> </a:t>
            </a:r>
            <a:r>
              <a:rPr sz="1300" spc="45" dirty="0">
                <a:latin typeface="Montserrat-Light"/>
                <a:cs typeface="Montserrat-Light"/>
              </a:rPr>
              <a:t>Your </a:t>
            </a:r>
            <a:r>
              <a:rPr sz="1300" spc="55" dirty="0">
                <a:latin typeface="Montserrat-Light"/>
                <a:cs typeface="Montserrat-Light"/>
              </a:rPr>
              <a:t>service </a:t>
            </a:r>
            <a:r>
              <a:rPr sz="1300" spc="45" dirty="0">
                <a:latin typeface="Montserrat-Light"/>
                <a:cs typeface="Montserrat-Light"/>
              </a:rPr>
              <a:t>sits </a:t>
            </a:r>
            <a:r>
              <a:rPr sz="1300" spc="75" dirty="0">
                <a:latin typeface="Montserrat-Light"/>
                <a:cs typeface="Montserrat-Light"/>
              </a:rPr>
              <a:t>on </a:t>
            </a:r>
            <a:r>
              <a:rPr sz="1300" spc="70" dirty="0">
                <a:latin typeface="Montserrat-Light"/>
                <a:cs typeface="Montserrat-Light"/>
              </a:rPr>
              <a:t>a </a:t>
            </a:r>
            <a:r>
              <a:rPr sz="1300" spc="45" dirty="0">
                <a:latin typeface="Montserrat-Light"/>
                <a:cs typeface="Montserrat-Light"/>
              </a:rPr>
              <a:t>fully </a:t>
            </a:r>
            <a:r>
              <a:rPr sz="1300" spc="65" dirty="0">
                <a:latin typeface="Montserrat-Light"/>
                <a:cs typeface="Montserrat-Light"/>
              </a:rPr>
              <a:t>redundant </a:t>
            </a:r>
            <a:r>
              <a:rPr sz="1300" spc="60" dirty="0">
                <a:latin typeface="Montserrat-Light"/>
                <a:cs typeface="Montserrat-Light"/>
              </a:rPr>
              <a:t>solution that </a:t>
            </a:r>
            <a:r>
              <a:rPr sz="1300" spc="40" dirty="0">
                <a:latin typeface="Montserrat-Light"/>
                <a:cs typeface="Montserrat-Light"/>
              </a:rPr>
              <a:t>is </a:t>
            </a:r>
            <a:r>
              <a:rPr sz="1300" spc="65" dirty="0">
                <a:latin typeface="Montserrat-Light"/>
                <a:cs typeface="Montserrat-Light"/>
              </a:rPr>
              <a:t>monitored 24/7 </a:t>
            </a:r>
            <a:r>
              <a:rPr sz="1300" spc="45" dirty="0">
                <a:latin typeface="Montserrat-Light"/>
                <a:cs typeface="Montserrat-Light"/>
              </a:rPr>
              <a:t>for </a:t>
            </a:r>
            <a:r>
              <a:rPr sz="1300" spc="50" dirty="0">
                <a:latin typeface="Montserrat-Light"/>
                <a:cs typeface="Montserrat-Light"/>
              </a:rPr>
              <a:t> </a:t>
            </a:r>
            <a:r>
              <a:rPr sz="1300" spc="55" dirty="0">
                <a:latin typeface="Montserrat-Light"/>
                <a:cs typeface="Montserrat-Light"/>
              </a:rPr>
              <a:t>Quality of Service. Plus, </a:t>
            </a:r>
            <a:r>
              <a:rPr sz="1300" spc="70" dirty="0">
                <a:latin typeface="Montserrat-Light"/>
                <a:cs typeface="Montserrat-Light"/>
              </a:rPr>
              <a:t>support </a:t>
            </a:r>
            <a:r>
              <a:rPr sz="1300" spc="75" dirty="0">
                <a:latin typeface="Montserrat-Light"/>
                <a:cs typeface="Montserrat-Light"/>
              </a:rPr>
              <a:t>and </a:t>
            </a:r>
            <a:r>
              <a:rPr sz="1300" spc="55" dirty="0">
                <a:latin typeface="Montserrat-Light"/>
                <a:cs typeface="Montserrat-Light"/>
              </a:rPr>
              <a:t>white-glove installations </a:t>
            </a:r>
            <a:r>
              <a:rPr sz="1300" spc="60" dirty="0">
                <a:latin typeface="Montserrat-Light"/>
                <a:cs typeface="Montserrat-Light"/>
              </a:rPr>
              <a:t>you </a:t>
            </a:r>
            <a:r>
              <a:rPr sz="1300" spc="70" dirty="0">
                <a:latin typeface="Montserrat-Light"/>
                <a:cs typeface="Montserrat-Light"/>
              </a:rPr>
              <a:t>can </a:t>
            </a:r>
            <a:r>
              <a:rPr sz="1300" spc="75" dirty="0">
                <a:latin typeface="Montserrat-Light"/>
                <a:cs typeface="Montserrat-Light"/>
              </a:rPr>
              <a:t> </a:t>
            </a:r>
            <a:r>
              <a:rPr sz="1300" spc="65" dirty="0">
                <a:latin typeface="Montserrat-Light"/>
                <a:cs typeface="Montserrat-Light"/>
              </a:rPr>
              <a:t>count</a:t>
            </a:r>
            <a:r>
              <a:rPr sz="1300" spc="25" dirty="0">
                <a:latin typeface="Montserrat-Light"/>
                <a:cs typeface="Montserrat-Light"/>
              </a:rPr>
              <a:t> </a:t>
            </a:r>
            <a:r>
              <a:rPr sz="1300" spc="60" dirty="0">
                <a:latin typeface="Montserrat-Light"/>
                <a:cs typeface="Montserrat-Light"/>
              </a:rPr>
              <a:t>on.</a:t>
            </a:r>
            <a:endParaRPr sz="1300" dirty="0">
              <a:latin typeface="Montserrat-Light"/>
              <a:cs typeface="Montserrat-Light"/>
            </a:endParaRPr>
          </a:p>
          <a:p>
            <a:pPr>
              <a:lnSpc>
                <a:spcPct val="100000"/>
              </a:lnSpc>
              <a:spcBef>
                <a:spcPts val="35"/>
              </a:spcBef>
            </a:pPr>
            <a:endParaRPr sz="2150" dirty="0">
              <a:latin typeface="Montserrat-Light"/>
              <a:cs typeface="Montserrat-Light"/>
            </a:endParaRPr>
          </a:p>
          <a:p>
            <a:pPr marL="12700">
              <a:lnSpc>
                <a:spcPct val="100000"/>
              </a:lnSpc>
            </a:pPr>
            <a:r>
              <a:rPr sz="1300" b="1" spc="35" dirty="0">
                <a:solidFill>
                  <a:srgbClr val="004B89"/>
                </a:solidFill>
                <a:latin typeface="Montserrat"/>
                <a:cs typeface="Montserrat"/>
              </a:rPr>
              <a:t>CONTACT</a:t>
            </a:r>
            <a:r>
              <a:rPr sz="1300" b="1" spc="45" dirty="0">
                <a:solidFill>
                  <a:srgbClr val="004B89"/>
                </a:solidFill>
                <a:latin typeface="Montserrat"/>
                <a:cs typeface="Montserrat"/>
              </a:rPr>
              <a:t> </a:t>
            </a:r>
            <a:r>
              <a:rPr sz="1300" b="1" spc="50" dirty="0">
                <a:solidFill>
                  <a:srgbClr val="004B89"/>
                </a:solidFill>
                <a:latin typeface="Montserrat"/>
                <a:cs typeface="Montserrat"/>
              </a:rPr>
              <a:t>US</a:t>
            </a:r>
            <a:endParaRPr sz="1300" dirty="0">
              <a:latin typeface="Montserrat"/>
              <a:cs typeface="Montserrat"/>
            </a:endParaRPr>
          </a:p>
        </p:txBody>
      </p:sp>
      <p:sp>
        <p:nvSpPr>
          <p:cNvPr id="12" name="object 12"/>
          <p:cNvSpPr txBox="1"/>
          <p:nvPr/>
        </p:nvSpPr>
        <p:spPr>
          <a:xfrm>
            <a:off x="656018" y="3866116"/>
            <a:ext cx="3111500" cy="264160"/>
          </a:xfrm>
          <a:prstGeom prst="rect">
            <a:avLst/>
          </a:prstGeom>
          <a:solidFill>
            <a:srgbClr val="5F5F61">
              <a:alpha val="39999"/>
            </a:srgbClr>
          </a:solidFill>
        </p:spPr>
        <p:txBody>
          <a:bodyPr vert="horz" wrap="square" lIns="0" tIns="38735" rIns="0" bIns="0" rtlCol="0">
            <a:spAutoFit/>
          </a:bodyPr>
          <a:lstStyle/>
          <a:p>
            <a:pPr marL="216535">
              <a:lnSpc>
                <a:spcPct val="100000"/>
              </a:lnSpc>
              <a:spcBef>
                <a:spcPts val="305"/>
              </a:spcBef>
            </a:pPr>
            <a:r>
              <a:rPr sz="1200" b="1" spc="70" dirty="0">
                <a:solidFill>
                  <a:srgbClr val="004B89"/>
                </a:solidFill>
                <a:latin typeface="Montserrat-SemiBold"/>
                <a:cs typeface="Montserrat-SemiBold"/>
              </a:rPr>
              <a:t>PROTECT</a:t>
            </a:r>
            <a:r>
              <a:rPr sz="1200" b="1" spc="15" dirty="0">
                <a:solidFill>
                  <a:srgbClr val="004B89"/>
                </a:solidFill>
                <a:latin typeface="Montserrat-SemiBold"/>
                <a:cs typeface="Montserrat-SemiBold"/>
              </a:rPr>
              <a:t> </a:t>
            </a:r>
            <a:r>
              <a:rPr sz="1200" b="1" spc="75" dirty="0">
                <a:solidFill>
                  <a:srgbClr val="004B89"/>
                </a:solidFill>
                <a:latin typeface="Montserrat-SemiBold"/>
                <a:cs typeface="Montserrat-SemiBold"/>
              </a:rPr>
              <a:t>YOUR</a:t>
            </a:r>
            <a:r>
              <a:rPr sz="1200" b="1" spc="20" dirty="0">
                <a:solidFill>
                  <a:srgbClr val="004B89"/>
                </a:solidFill>
                <a:latin typeface="Montserrat-SemiBold"/>
                <a:cs typeface="Montserrat-SemiBold"/>
              </a:rPr>
              <a:t> </a:t>
            </a:r>
            <a:r>
              <a:rPr sz="1200" b="1" spc="70" dirty="0">
                <a:solidFill>
                  <a:srgbClr val="004B89"/>
                </a:solidFill>
                <a:latin typeface="Montserrat-SemiBold"/>
                <a:cs typeface="Montserrat-SemiBold"/>
              </a:rPr>
              <a:t>INVESTMENT</a:t>
            </a:r>
            <a:endParaRPr sz="1200" dirty="0">
              <a:latin typeface="Montserrat-SemiBold"/>
              <a:cs typeface="Montserrat-SemiBold"/>
            </a:endParaRPr>
          </a:p>
        </p:txBody>
      </p:sp>
      <p:sp>
        <p:nvSpPr>
          <p:cNvPr id="13" name="object 13"/>
          <p:cNvSpPr txBox="1"/>
          <p:nvPr/>
        </p:nvSpPr>
        <p:spPr>
          <a:xfrm>
            <a:off x="4009390" y="3855791"/>
            <a:ext cx="3111500" cy="284480"/>
          </a:xfrm>
          <a:prstGeom prst="rect">
            <a:avLst/>
          </a:prstGeom>
          <a:solidFill>
            <a:srgbClr val="5F5F61">
              <a:alpha val="39999"/>
            </a:srgbClr>
          </a:solidFill>
        </p:spPr>
        <p:txBody>
          <a:bodyPr vert="horz" wrap="square" lIns="0" tIns="54610" rIns="0" bIns="0" rtlCol="0">
            <a:spAutoFit/>
          </a:bodyPr>
          <a:lstStyle/>
          <a:p>
            <a:pPr marL="216535">
              <a:lnSpc>
                <a:spcPct val="100000"/>
              </a:lnSpc>
              <a:spcBef>
                <a:spcPts val="430"/>
              </a:spcBef>
            </a:pPr>
            <a:r>
              <a:rPr sz="1200" b="1" spc="65" dirty="0">
                <a:solidFill>
                  <a:srgbClr val="004B89"/>
                </a:solidFill>
                <a:latin typeface="Montserrat-SemiBold"/>
                <a:cs typeface="Montserrat-SemiBold"/>
              </a:rPr>
              <a:t>MAXIMIZE</a:t>
            </a:r>
            <a:r>
              <a:rPr sz="1200" b="1" spc="5" dirty="0">
                <a:solidFill>
                  <a:srgbClr val="004B89"/>
                </a:solidFill>
                <a:latin typeface="Montserrat-SemiBold"/>
                <a:cs typeface="Montserrat-SemiBold"/>
              </a:rPr>
              <a:t> </a:t>
            </a:r>
            <a:r>
              <a:rPr sz="1200" b="1" spc="65" dirty="0">
                <a:solidFill>
                  <a:srgbClr val="004B89"/>
                </a:solidFill>
                <a:latin typeface="Montserrat-SemiBold"/>
                <a:cs typeface="Montserrat-SemiBold"/>
              </a:rPr>
              <a:t>PRODUCTIVITY</a:t>
            </a:r>
            <a:endParaRPr sz="1200">
              <a:latin typeface="Montserrat-SemiBold"/>
              <a:cs typeface="Montserrat-SemiBold"/>
            </a:endParaRPr>
          </a:p>
        </p:txBody>
      </p:sp>
      <p:sp>
        <p:nvSpPr>
          <p:cNvPr id="14" name="object 14"/>
          <p:cNvSpPr txBox="1"/>
          <p:nvPr/>
        </p:nvSpPr>
        <p:spPr>
          <a:xfrm>
            <a:off x="656018" y="4281787"/>
            <a:ext cx="3111500" cy="284480"/>
          </a:xfrm>
          <a:prstGeom prst="rect">
            <a:avLst/>
          </a:prstGeom>
          <a:solidFill>
            <a:srgbClr val="5F5F61">
              <a:alpha val="25000"/>
            </a:srgbClr>
          </a:solidFill>
        </p:spPr>
        <p:txBody>
          <a:bodyPr vert="horz" wrap="square" lIns="0" tIns="51435" rIns="0" bIns="0" rtlCol="0">
            <a:spAutoFit/>
          </a:bodyPr>
          <a:lstStyle/>
          <a:p>
            <a:pPr marL="216535">
              <a:lnSpc>
                <a:spcPct val="100000"/>
              </a:lnSpc>
              <a:spcBef>
                <a:spcPts val="405"/>
              </a:spcBef>
            </a:pPr>
            <a:r>
              <a:rPr sz="1200" b="1" spc="60" dirty="0">
                <a:solidFill>
                  <a:srgbClr val="186CB4"/>
                </a:solidFill>
                <a:latin typeface="Montserrat-SemiBold"/>
                <a:cs typeface="Montserrat-SemiBold"/>
              </a:rPr>
              <a:t>TALK</a:t>
            </a:r>
            <a:r>
              <a:rPr sz="1200" b="1" spc="15" dirty="0">
                <a:solidFill>
                  <a:srgbClr val="186CB4"/>
                </a:solidFill>
                <a:latin typeface="Montserrat-SemiBold"/>
                <a:cs typeface="Montserrat-SemiBold"/>
              </a:rPr>
              <a:t> </a:t>
            </a:r>
            <a:r>
              <a:rPr sz="1200" b="1" spc="75" dirty="0">
                <a:solidFill>
                  <a:srgbClr val="186CB4"/>
                </a:solidFill>
                <a:latin typeface="Montserrat-SemiBold"/>
                <a:cs typeface="Montserrat-SemiBold"/>
              </a:rPr>
              <a:t>TO</a:t>
            </a:r>
            <a:r>
              <a:rPr sz="1200" b="1" spc="15" dirty="0">
                <a:solidFill>
                  <a:srgbClr val="186CB4"/>
                </a:solidFill>
                <a:latin typeface="Montserrat-SemiBold"/>
                <a:cs typeface="Montserrat-SemiBold"/>
              </a:rPr>
              <a:t> </a:t>
            </a:r>
            <a:r>
              <a:rPr sz="1200" b="1" spc="75" dirty="0">
                <a:solidFill>
                  <a:srgbClr val="186CB4"/>
                </a:solidFill>
                <a:latin typeface="Montserrat-SemiBold"/>
                <a:cs typeface="Montserrat-SemiBold"/>
              </a:rPr>
              <a:t>YOUR</a:t>
            </a:r>
            <a:r>
              <a:rPr sz="1200" b="1" spc="20" dirty="0">
                <a:solidFill>
                  <a:srgbClr val="186CB4"/>
                </a:solidFill>
                <a:latin typeface="Montserrat-SemiBold"/>
                <a:cs typeface="Montserrat-SemiBold"/>
              </a:rPr>
              <a:t> </a:t>
            </a:r>
            <a:r>
              <a:rPr sz="1200" b="1" spc="65" dirty="0">
                <a:solidFill>
                  <a:srgbClr val="186CB4"/>
                </a:solidFill>
                <a:latin typeface="Montserrat-SemiBold"/>
                <a:cs typeface="Montserrat-SemiBold"/>
              </a:rPr>
              <a:t>CONTACTS</a:t>
            </a:r>
            <a:endParaRPr sz="1200" dirty="0">
              <a:latin typeface="Montserrat-SemiBold"/>
              <a:cs typeface="Montserrat-SemiBold"/>
            </a:endParaRPr>
          </a:p>
        </p:txBody>
      </p:sp>
      <p:sp>
        <p:nvSpPr>
          <p:cNvPr id="15" name="object 15"/>
          <p:cNvSpPr txBox="1"/>
          <p:nvPr/>
        </p:nvSpPr>
        <p:spPr>
          <a:xfrm>
            <a:off x="4009390" y="4281787"/>
            <a:ext cx="3111500" cy="284480"/>
          </a:xfrm>
          <a:prstGeom prst="rect">
            <a:avLst/>
          </a:prstGeom>
          <a:solidFill>
            <a:srgbClr val="5F5F61">
              <a:alpha val="25000"/>
            </a:srgbClr>
          </a:solidFill>
        </p:spPr>
        <p:txBody>
          <a:bodyPr vert="horz" wrap="square" lIns="0" tIns="57150" rIns="0" bIns="0" rtlCol="0">
            <a:spAutoFit/>
          </a:bodyPr>
          <a:lstStyle/>
          <a:p>
            <a:pPr marL="216535">
              <a:lnSpc>
                <a:spcPct val="100000"/>
              </a:lnSpc>
              <a:spcBef>
                <a:spcPts val="450"/>
              </a:spcBef>
            </a:pPr>
            <a:r>
              <a:rPr sz="1200" b="1" spc="75" dirty="0">
                <a:solidFill>
                  <a:srgbClr val="186CB4"/>
                </a:solidFill>
                <a:latin typeface="Montserrat-SemiBold"/>
                <a:cs typeface="Montserrat-SemiBold"/>
              </a:rPr>
              <a:t>LOWER</a:t>
            </a:r>
            <a:r>
              <a:rPr sz="1200" b="1" spc="5" dirty="0">
                <a:solidFill>
                  <a:srgbClr val="186CB4"/>
                </a:solidFill>
                <a:latin typeface="Montserrat-SemiBold"/>
                <a:cs typeface="Montserrat-SemiBold"/>
              </a:rPr>
              <a:t> </a:t>
            </a:r>
            <a:r>
              <a:rPr sz="1200" b="1" spc="75" dirty="0">
                <a:solidFill>
                  <a:srgbClr val="186CB4"/>
                </a:solidFill>
                <a:latin typeface="Montserrat-SemiBold"/>
                <a:cs typeface="Montserrat-SemiBold"/>
              </a:rPr>
              <a:t>YOUR</a:t>
            </a:r>
            <a:r>
              <a:rPr sz="1200" b="1" spc="5" dirty="0">
                <a:solidFill>
                  <a:srgbClr val="186CB4"/>
                </a:solidFill>
                <a:latin typeface="Montserrat-SemiBold"/>
                <a:cs typeface="Montserrat-SemiBold"/>
              </a:rPr>
              <a:t> </a:t>
            </a:r>
            <a:r>
              <a:rPr sz="1200" b="1" spc="70" dirty="0">
                <a:solidFill>
                  <a:srgbClr val="186CB4"/>
                </a:solidFill>
                <a:latin typeface="Montserrat-SemiBold"/>
                <a:cs typeface="Montserrat-SemiBold"/>
              </a:rPr>
              <a:t>TCO</a:t>
            </a:r>
            <a:endParaRPr sz="1200">
              <a:latin typeface="Montserrat-SemiBold"/>
              <a:cs typeface="Montserrat-SemiBold"/>
            </a:endParaRPr>
          </a:p>
        </p:txBody>
      </p:sp>
      <p:pic>
        <p:nvPicPr>
          <p:cNvPr id="17" name="object 17"/>
          <p:cNvPicPr/>
          <p:nvPr/>
        </p:nvPicPr>
        <p:blipFill>
          <a:blip r:embed="rId4" cstate="print"/>
          <a:stretch>
            <a:fillRect/>
          </a:stretch>
        </p:blipFill>
        <p:spPr>
          <a:xfrm>
            <a:off x="808973" y="5894091"/>
            <a:ext cx="76200" cy="76200"/>
          </a:xfrm>
          <a:prstGeom prst="rect">
            <a:avLst/>
          </a:prstGeom>
        </p:spPr>
      </p:pic>
      <p:pic>
        <p:nvPicPr>
          <p:cNvPr id="18" name="object 18"/>
          <p:cNvPicPr/>
          <p:nvPr/>
        </p:nvPicPr>
        <p:blipFill>
          <a:blip r:embed="rId4" cstate="print"/>
          <a:stretch>
            <a:fillRect/>
          </a:stretch>
        </p:blipFill>
        <p:spPr>
          <a:xfrm>
            <a:off x="808973" y="6243117"/>
            <a:ext cx="76200" cy="76200"/>
          </a:xfrm>
          <a:prstGeom prst="rect">
            <a:avLst/>
          </a:prstGeom>
        </p:spPr>
      </p:pic>
      <p:pic>
        <p:nvPicPr>
          <p:cNvPr id="20" name="object 20"/>
          <p:cNvPicPr/>
          <p:nvPr/>
        </p:nvPicPr>
        <p:blipFill>
          <a:blip r:embed="rId4" cstate="print"/>
          <a:stretch>
            <a:fillRect/>
          </a:stretch>
        </p:blipFill>
        <p:spPr>
          <a:xfrm>
            <a:off x="808973" y="6601114"/>
            <a:ext cx="76200" cy="76200"/>
          </a:xfrm>
          <a:prstGeom prst="rect">
            <a:avLst/>
          </a:prstGeom>
        </p:spPr>
      </p:pic>
      <p:pic>
        <p:nvPicPr>
          <p:cNvPr id="22" name="object 22"/>
          <p:cNvPicPr/>
          <p:nvPr/>
        </p:nvPicPr>
        <p:blipFill>
          <a:blip r:embed="rId4" cstate="print"/>
          <a:stretch>
            <a:fillRect/>
          </a:stretch>
        </p:blipFill>
        <p:spPr>
          <a:xfrm>
            <a:off x="3584793" y="5894091"/>
            <a:ext cx="76200" cy="76200"/>
          </a:xfrm>
          <a:prstGeom prst="rect">
            <a:avLst/>
          </a:prstGeom>
        </p:spPr>
      </p:pic>
      <p:pic>
        <p:nvPicPr>
          <p:cNvPr id="23" name="object 23"/>
          <p:cNvPicPr/>
          <p:nvPr/>
        </p:nvPicPr>
        <p:blipFill>
          <a:blip r:embed="rId4" cstate="print"/>
          <a:stretch>
            <a:fillRect/>
          </a:stretch>
        </p:blipFill>
        <p:spPr>
          <a:xfrm>
            <a:off x="3584793" y="6243117"/>
            <a:ext cx="76200" cy="76200"/>
          </a:xfrm>
          <a:prstGeom prst="rect">
            <a:avLst/>
          </a:prstGeom>
        </p:spPr>
      </p:pic>
      <p:pic>
        <p:nvPicPr>
          <p:cNvPr id="24" name="object 24"/>
          <p:cNvPicPr/>
          <p:nvPr/>
        </p:nvPicPr>
        <p:blipFill>
          <a:blip r:embed="rId4" cstate="print"/>
          <a:stretch>
            <a:fillRect/>
          </a:stretch>
        </p:blipFill>
        <p:spPr>
          <a:xfrm>
            <a:off x="3584793" y="6601114"/>
            <a:ext cx="76200" cy="76200"/>
          </a:xfrm>
          <a:prstGeom prst="rect">
            <a:avLst/>
          </a:prstGeom>
        </p:spPr>
      </p:pic>
      <p:sp>
        <p:nvSpPr>
          <p:cNvPr id="28" name="TextBox 27">
            <a:extLst>
              <a:ext uri="{FF2B5EF4-FFF2-40B4-BE49-F238E27FC236}">
                <a16:creationId xmlns:a16="http://schemas.microsoft.com/office/drawing/2014/main" id="{E6D213C1-7E91-4042-9396-B0885C00F957}"/>
              </a:ext>
            </a:extLst>
          </p:cNvPr>
          <p:cNvSpPr txBox="1"/>
          <p:nvPr/>
        </p:nvSpPr>
        <p:spPr>
          <a:xfrm>
            <a:off x="592454" y="814527"/>
            <a:ext cx="6587489" cy="909223"/>
          </a:xfrm>
          <a:prstGeom prst="rect">
            <a:avLst/>
          </a:prstGeom>
          <a:noFill/>
        </p:spPr>
        <p:txBody>
          <a:bodyPr wrap="square" rtlCol="0">
            <a:spAutoFit/>
          </a:bodyPr>
          <a:lstStyle/>
          <a:p>
            <a:r>
              <a:rPr lang="en-US" sz="2654" b="1" dirty="0">
                <a:solidFill>
                  <a:srgbClr val="004C8A"/>
                </a:solidFill>
                <a:latin typeface="Montserrat" pitchFamily="2" charset="77"/>
              </a:rPr>
              <a:t>AXXESS NETWORKS + CRM and Business Application Integration</a:t>
            </a:r>
          </a:p>
        </p:txBody>
      </p:sp>
      <p:sp>
        <p:nvSpPr>
          <p:cNvPr id="29" name="TextBox 28">
            <a:extLst>
              <a:ext uri="{FF2B5EF4-FFF2-40B4-BE49-F238E27FC236}">
                <a16:creationId xmlns:a16="http://schemas.microsoft.com/office/drawing/2014/main" id="{3A701ECF-5026-6D4C-9896-AAE3E8A786FF}"/>
              </a:ext>
            </a:extLst>
          </p:cNvPr>
          <p:cNvSpPr txBox="1"/>
          <p:nvPr/>
        </p:nvSpPr>
        <p:spPr>
          <a:xfrm>
            <a:off x="1913350" y="9519836"/>
            <a:ext cx="1710371" cy="338554"/>
          </a:xfrm>
          <a:prstGeom prst="rect">
            <a:avLst/>
          </a:prstGeom>
          <a:noFill/>
        </p:spPr>
        <p:txBody>
          <a:bodyPr wrap="square" rtlCol="0">
            <a:spAutoFit/>
          </a:bodyPr>
          <a:lstStyle/>
          <a:p>
            <a:r>
              <a:rPr lang="en-US" sz="800" dirty="0">
                <a:solidFill>
                  <a:srgbClr val="004C8A"/>
                </a:solidFill>
                <a:latin typeface="Montserrat Light" pitchFamily="2" charset="77"/>
                <a:hlinkClick r:id="rId5"/>
              </a:rPr>
              <a:t>www.AxxessNetworks.com</a:t>
            </a:r>
            <a:endParaRPr lang="en-US" sz="800" dirty="0">
              <a:solidFill>
                <a:srgbClr val="004C8A"/>
              </a:solidFill>
              <a:latin typeface="Montserrat Light" pitchFamily="2" charset="77"/>
            </a:endParaRPr>
          </a:p>
          <a:p>
            <a:endParaRPr lang="en-US" sz="800" dirty="0">
              <a:solidFill>
                <a:srgbClr val="004C8A"/>
              </a:solidFill>
              <a:latin typeface="Montserrat Light" pitchFamily="2" charset="77"/>
            </a:endParaRPr>
          </a:p>
        </p:txBody>
      </p:sp>
      <p:sp>
        <p:nvSpPr>
          <p:cNvPr id="30" name="TextBox 29">
            <a:extLst>
              <a:ext uri="{FF2B5EF4-FFF2-40B4-BE49-F238E27FC236}">
                <a16:creationId xmlns:a16="http://schemas.microsoft.com/office/drawing/2014/main" id="{3C956934-3158-6E43-AD95-0B093EEFAC9C}"/>
              </a:ext>
            </a:extLst>
          </p:cNvPr>
          <p:cNvSpPr txBox="1"/>
          <p:nvPr/>
        </p:nvSpPr>
        <p:spPr>
          <a:xfrm>
            <a:off x="3886200" y="9519836"/>
            <a:ext cx="1933995" cy="215444"/>
          </a:xfrm>
          <a:prstGeom prst="rect">
            <a:avLst/>
          </a:prstGeom>
          <a:noFill/>
        </p:spPr>
        <p:txBody>
          <a:bodyPr wrap="square" rtlCol="0">
            <a:spAutoFit/>
          </a:bodyPr>
          <a:lstStyle/>
          <a:p>
            <a:r>
              <a:rPr lang="en-US" sz="800" dirty="0">
                <a:solidFill>
                  <a:srgbClr val="004C8A"/>
                </a:solidFill>
                <a:latin typeface="Montserrat Light" pitchFamily="2" charset="77"/>
              </a:rPr>
              <a:t>info@axxessnetworks.com</a:t>
            </a:r>
          </a:p>
        </p:txBody>
      </p:sp>
      <p:pic>
        <p:nvPicPr>
          <p:cNvPr id="34" name="Picture 33" descr="A picture containing text, clipart&#10;&#10;Description automatically generated">
            <a:extLst>
              <a:ext uri="{FF2B5EF4-FFF2-40B4-BE49-F238E27FC236}">
                <a16:creationId xmlns:a16="http://schemas.microsoft.com/office/drawing/2014/main" id="{6F4E189B-B259-4112-BEEB-501C441EA4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49168"/>
            <a:ext cx="1255624" cy="462069"/>
          </a:xfrm>
          <a:prstGeom prst="rect">
            <a:avLst/>
          </a:prstGeom>
        </p:spPr>
      </p:pic>
      <p:pic>
        <p:nvPicPr>
          <p:cNvPr id="32" name="object 20">
            <a:extLst>
              <a:ext uri="{FF2B5EF4-FFF2-40B4-BE49-F238E27FC236}">
                <a16:creationId xmlns:a16="http://schemas.microsoft.com/office/drawing/2014/main" id="{AE9C80B0-6B9C-46C7-933D-E37F5DE933EA}"/>
              </a:ext>
            </a:extLst>
          </p:cNvPr>
          <p:cNvPicPr/>
          <p:nvPr/>
        </p:nvPicPr>
        <p:blipFill>
          <a:blip r:embed="rId4" cstate="print"/>
          <a:stretch>
            <a:fillRect/>
          </a:stretch>
        </p:blipFill>
        <p:spPr>
          <a:xfrm>
            <a:off x="3584793" y="7003370"/>
            <a:ext cx="76200" cy="76200"/>
          </a:xfrm>
          <a:prstGeom prst="rect">
            <a:avLst/>
          </a:prstGeom>
        </p:spPr>
      </p:pic>
      <p:pic>
        <p:nvPicPr>
          <p:cNvPr id="33" name="object 20">
            <a:extLst>
              <a:ext uri="{FF2B5EF4-FFF2-40B4-BE49-F238E27FC236}">
                <a16:creationId xmlns:a16="http://schemas.microsoft.com/office/drawing/2014/main" id="{F4B2E876-C52B-4583-A43E-0AEC7E2D6FAD}"/>
              </a:ext>
            </a:extLst>
          </p:cNvPr>
          <p:cNvPicPr/>
          <p:nvPr/>
        </p:nvPicPr>
        <p:blipFill>
          <a:blip r:embed="rId4" cstate="print"/>
          <a:stretch>
            <a:fillRect/>
          </a:stretch>
        </p:blipFill>
        <p:spPr>
          <a:xfrm>
            <a:off x="813715" y="7003370"/>
            <a:ext cx="76200" cy="76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TotalTime>
  <Words>315</Words>
  <Application>Microsoft Office PowerPoint</Application>
  <PresentationFormat>Custom</PresentationFormat>
  <Paragraphs>34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Calibri</vt:lpstr>
      <vt:lpstr>Montserrat</vt:lpstr>
      <vt:lpstr>Montserrat Light</vt:lpstr>
      <vt:lpstr>Montserrat Medium</vt:lpstr>
      <vt:lpstr>Montserrat-Light</vt:lpstr>
      <vt:lpstr>Montserrat-Medium</vt:lpstr>
      <vt:lpstr>Montserrat-SemiBold</vt:lpstr>
      <vt:lpstr>Orbitron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Axxess Networks - Unbranded - MS Teams Flyer</dc:title>
  <dc:creator>Tim Green</dc:creator>
  <cp:lastModifiedBy>Tim Green</cp:lastModifiedBy>
  <cp:revision>7</cp:revision>
  <dcterms:created xsi:type="dcterms:W3CDTF">2021-11-17T16:46:11Z</dcterms:created>
  <dcterms:modified xsi:type="dcterms:W3CDTF">2021-12-22T16:14:45Z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2021-11-17T00:00:00Z</vt:filetime>
  </property>
  <property fmtid="{D5CDD505-2E9C-101B-9397-08002B2CF9AE}" pid="3" name="Creator">
    <vt:lpwstr>Adobe Illustrator 26.0 (Macintosh)</vt:lpwstr>
  </property>
  <property fmtid="{D5CDD505-2E9C-101B-9397-08002B2CF9AE}" pid="4" name="LastSaved">
    <vt:filetime>2021-11-17T00:00:00Z</vt:filetime>
  </property>
</Properties>
</file>